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86" r:id="rId3"/>
    <p:sldId id="273" r:id="rId4"/>
    <p:sldId id="285" r:id="rId5"/>
    <p:sldId id="281" r:id="rId6"/>
    <p:sldId id="269" r:id="rId7"/>
    <p:sldId id="265" r:id="rId8"/>
    <p:sldId id="282" r:id="rId9"/>
    <p:sldId id="287" r:id="rId10"/>
    <p:sldId id="262" r:id="rId11"/>
    <p:sldId id="263" r:id="rId12"/>
    <p:sldId id="277" r:id="rId13"/>
    <p:sldId id="278" r:id="rId14"/>
    <p:sldId id="279" r:id="rId15"/>
    <p:sldId id="258" r:id="rId16"/>
    <p:sldId id="257"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A8CF"/>
    <a:srgbClr val="F1AD00"/>
    <a:srgbClr val="A494B6"/>
    <a:srgbClr val="AAE7EC"/>
    <a:srgbClr val="1FE1ED"/>
    <a:srgbClr val="F963E9"/>
    <a:srgbClr val="1DB954"/>
    <a:srgbClr val="CEF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p:restoredTop sz="85492"/>
  </p:normalViewPr>
  <p:slideViewPr>
    <p:cSldViewPr snapToGrid="0">
      <p:cViewPr>
        <p:scale>
          <a:sx n="82" d="100"/>
          <a:sy n="82" d="100"/>
        </p:scale>
        <p:origin x="50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E749C-F555-704B-A843-3749100B790C}" type="datetimeFigureOut">
              <a:rPr lang="en-US" smtClean="0"/>
              <a:t>9/8/25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94F5C-48CF-0B4E-AF16-6135808F5515}" type="slidenum">
              <a:rPr lang="en-US" smtClean="0"/>
              <a:t>‹#›</a:t>
            </a:fld>
            <a:endParaRPr lang="en-US"/>
          </a:p>
        </p:txBody>
      </p:sp>
    </p:spTree>
    <p:extLst>
      <p:ext uri="{BB962C8B-B14F-4D97-AF65-F5344CB8AC3E}">
        <p14:creationId xmlns:p14="http://schemas.microsoft.com/office/powerpoint/2010/main" val="146524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rivaliq.com/free-social-media-analytics/report/#reports-instagram-gbc7A2372493"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x.com/Spotify?ref_src=twsrc%5Egoogle%7Ctwcamp%5Eserp%7Ctwgr%5Eauthor" TargetMode="External"/><Relationship Id="rId5" Type="http://schemas.openxmlformats.org/officeDocument/2006/relationships/hyperlink" Target="https://www.facebook.com/spotifyusa/?brand_redir=6243987495" TargetMode="External"/><Relationship Id="rId4" Type="http://schemas.openxmlformats.org/officeDocument/2006/relationships/hyperlink" Target="https://www.instagram.com/applemusic/?hl=en"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tagram.com/applemusic/"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3A951-B3A8-4285-5DB5-8204E8E91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6E4F7-611B-A661-4735-4ED64EFE0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B7474-8196-7BF6-00F0-178EA7E91078}"/>
              </a:ext>
            </a:extLst>
          </p:cNvPr>
          <p:cNvSpPr>
            <a:spLocks noGrp="1"/>
          </p:cNvSpPr>
          <p:nvPr>
            <p:ph type="body" idx="1"/>
          </p:nvPr>
        </p:nvSpPr>
        <p:spPr/>
        <p:txBody>
          <a:bodyPr/>
          <a:lstStyle/>
          <a:p>
            <a:r>
              <a:rPr lang="en-US" dirty="0"/>
              <a:t>Brand, context, purpose</a:t>
            </a:r>
          </a:p>
        </p:txBody>
      </p:sp>
      <p:sp>
        <p:nvSpPr>
          <p:cNvPr id="4" name="Slide Number Placeholder 3">
            <a:extLst>
              <a:ext uri="{FF2B5EF4-FFF2-40B4-BE49-F238E27FC236}">
                <a16:creationId xmlns:a16="http://schemas.microsoft.com/office/drawing/2014/main" id="{27160560-108E-F993-F76E-1529EA3A9942}"/>
              </a:ext>
            </a:extLst>
          </p:cNvPr>
          <p:cNvSpPr>
            <a:spLocks noGrp="1"/>
          </p:cNvSpPr>
          <p:nvPr>
            <p:ph type="sldNum" sz="quarter" idx="5"/>
          </p:nvPr>
        </p:nvSpPr>
        <p:spPr/>
        <p:txBody>
          <a:bodyPr/>
          <a:lstStyle/>
          <a:p>
            <a:fld id="{5FF94F5C-48CF-0B4E-AF16-6135808F5515}" type="slidenum">
              <a:rPr lang="en-US" smtClean="0"/>
              <a:t>3</a:t>
            </a:fld>
            <a:endParaRPr lang="en-US"/>
          </a:p>
        </p:txBody>
      </p:sp>
    </p:spTree>
    <p:extLst>
      <p:ext uri="{BB962C8B-B14F-4D97-AF65-F5344CB8AC3E}">
        <p14:creationId xmlns:p14="http://schemas.microsoft.com/office/powerpoint/2010/main" val="422087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F97AA-7971-419B-E485-B134CF7A0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C0546-E9A3-AD3A-625B-EBB2E2C5B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B1BD4-EA65-DA6B-CDD7-B746D7CA777B}"/>
              </a:ext>
            </a:extLst>
          </p:cNvPr>
          <p:cNvSpPr>
            <a:spLocks noGrp="1"/>
          </p:cNvSpPr>
          <p:nvPr>
            <p:ph type="body" idx="1"/>
          </p:nvPr>
        </p:nvSpPr>
        <p:spPr/>
        <p:txBody>
          <a:bodyPr/>
          <a:lstStyle/>
          <a:p>
            <a:r>
              <a:rPr lang="en-US" dirty="0"/>
              <a:t>How you will keep monitoring and adjust next steps</a:t>
            </a:r>
          </a:p>
          <a:p>
            <a:endParaRPr lang="en-US" dirty="0"/>
          </a:p>
        </p:txBody>
      </p:sp>
      <p:sp>
        <p:nvSpPr>
          <p:cNvPr id="4" name="Slide Number Placeholder 3">
            <a:extLst>
              <a:ext uri="{FF2B5EF4-FFF2-40B4-BE49-F238E27FC236}">
                <a16:creationId xmlns:a16="http://schemas.microsoft.com/office/drawing/2014/main" id="{25068E35-C2BB-BB62-CDB2-A4E71F23CEC4}"/>
              </a:ext>
            </a:extLst>
          </p:cNvPr>
          <p:cNvSpPr>
            <a:spLocks noGrp="1"/>
          </p:cNvSpPr>
          <p:nvPr>
            <p:ph type="sldNum" sz="quarter" idx="5"/>
          </p:nvPr>
        </p:nvSpPr>
        <p:spPr/>
        <p:txBody>
          <a:bodyPr/>
          <a:lstStyle/>
          <a:p>
            <a:fld id="{5FF94F5C-48CF-0B4E-AF16-6135808F5515}" type="slidenum">
              <a:rPr lang="en-US" smtClean="0"/>
              <a:t>14</a:t>
            </a:fld>
            <a:endParaRPr lang="en-US"/>
          </a:p>
        </p:txBody>
      </p:sp>
    </p:spTree>
    <p:extLst>
      <p:ext uri="{BB962C8B-B14F-4D97-AF65-F5344CB8AC3E}">
        <p14:creationId xmlns:p14="http://schemas.microsoft.com/office/powerpoint/2010/main" val="124598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Guidelines</a:t>
            </a:r>
          </a:p>
          <a:p>
            <a:r>
              <a:rPr lang="en-US" dirty="0"/>
              <a:t>Business outcomes</a:t>
            </a:r>
          </a:p>
          <a:p>
            <a:r>
              <a:rPr lang="en-US" dirty="0"/>
              <a:t>2- 4 objectives</a:t>
            </a:r>
          </a:p>
          <a:p>
            <a:r>
              <a:rPr lang="en-US" dirty="0"/>
              <a:t>I.e. “Increase IG ER/post from 0.9% to 1.2% in 60 days by adding 3 creator reels/week + spark ads.”</a:t>
            </a:r>
          </a:p>
          <a:p>
            <a:endParaRPr lang="en-US" dirty="0"/>
          </a:p>
        </p:txBody>
      </p:sp>
      <p:sp>
        <p:nvSpPr>
          <p:cNvPr id="4" name="Slide Number Placeholder 3"/>
          <p:cNvSpPr>
            <a:spLocks noGrp="1"/>
          </p:cNvSpPr>
          <p:nvPr>
            <p:ph type="sldNum" sz="quarter" idx="5"/>
          </p:nvPr>
        </p:nvSpPr>
        <p:spPr/>
        <p:txBody>
          <a:bodyPr/>
          <a:lstStyle/>
          <a:p>
            <a:fld id="{5FF94F5C-48CF-0B4E-AF16-6135808F5515}" type="slidenum">
              <a:rPr lang="en-US" smtClean="0"/>
              <a:t>15</a:t>
            </a:fld>
            <a:endParaRPr lang="en-US"/>
          </a:p>
        </p:txBody>
      </p:sp>
    </p:spTree>
    <p:extLst>
      <p:ext uri="{BB962C8B-B14F-4D97-AF65-F5344CB8AC3E}">
        <p14:creationId xmlns:p14="http://schemas.microsoft.com/office/powerpoint/2010/main" val="673882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Paragraph summing up what was learned and presented.</a:t>
            </a:r>
          </a:p>
        </p:txBody>
      </p:sp>
      <p:sp>
        <p:nvSpPr>
          <p:cNvPr id="4" name="Slide Number Placeholder 3"/>
          <p:cNvSpPr>
            <a:spLocks noGrp="1"/>
          </p:cNvSpPr>
          <p:nvPr>
            <p:ph type="sldNum" sz="quarter" idx="5"/>
          </p:nvPr>
        </p:nvSpPr>
        <p:spPr/>
        <p:txBody>
          <a:bodyPr/>
          <a:lstStyle/>
          <a:p>
            <a:fld id="{5FF94F5C-48CF-0B4E-AF16-6135808F5515}" type="slidenum">
              <a:rPr lang="en-US" smtClean="0"/>
              <a:t>16</a:t>
            </a:fld>
            <a:endParaRPr lang="en-US"/>
          </a:p>
        </p:txBody>
      </p:sp>
    </p:spTree>
    <p:extLst>
      <p:ext uri="{BB962C8B-B14F-4D97-AF65-F5344CB8AC3E}">
        <p14:creationId xmlns:p14="http://schemas.microsoft.com/office/powerpoint/2010/main" val="375166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https://www.rivaliq.com/free-social-media-analytics/report/#reports-instagram-gbc7A2372493</a:t>
            </a:r>
            <a:endParaRPr lang="en-US" sz="1200" dirty="0"/>
          </a:p>
          <a:p>
            <a:r>
              <a:rPr lang="en-US" sz="1200" dirty="0">
                <a:hlinkClick r:id="rId4"/>
              </a:rPr>
              <a:t>https://www.instagram.com/applemusic/?hl=en</a:t>
            </a:r>
            <a:endParaRPr lang="en-US" sz="1200" dirty="0"/>
          </a:p>
          <a:p>
            <a:r>
              <a:rPr lang="en-US" sz="1200" dirty="0">
                <a:hlinkClick r:id="rId5"/>
              </a:rPr>
              <a:t>https://www.facebook.com/spotifyusa/?brand_redir=6243987495</a:t>
            </a:r>
            <a:endParaRPr lang="en-US" sz="1200" dirty="0"/>
          </a:p>
          <a:p>
            <a:r>
              <a:rPr lang="en-US" sz="1200" dirty="0">
                <a:hlinkClick r:id="rId6"/>
              </a:rPr>
              <a:t>https://x.com/Spotify?ref_src=twsrc%5Egoogle%7Ctwcamp%5Eserp%7Ctwgr%5Eauthor</a:t>
            </a:r>
            <a:endParaRPr lang="en-US" sz="1200" dirty="0"/>
          </a:p>
          <a:p>
            <a:endParaRPr lang="en-US" dirty="0"/>
          </a:p>
        </p:txBody>
      </p:sp>
      <p:sp>
        <p:nvSpPr>
          <p:cNvPr id="4" name="Slide Number Placeholder 3"/>
          <p:cNvSpPr>
            <a:spLocks noGrp="1"/>
          </p:cNvSpPr>
          <p:nvPr>
            <p:ph type="sldNum" sz="quarter" idx="5"/>
          </p:nvPr>
        </p:nvSpPr>
        <p:spPr/>
        <p:txBody>
          <a:bodyPr/>
          <a:lstStyle/>
          <a:p>
            <a:fld id="{5FF94F5C-48CF-0B4E-AF16-6135808F5515}" type="slidenum">
              <a:rPr lang="en-US" smtClean="0"/>
              <a:t>17</a:t>
            </a:fld>
            <a:endParaRPr lang="en-US"/>
          </a:p>
        </p:txBody>
      </p:sp>
    </p:spTree>
    <p:extLst>
      <p:ext uri="{BB962C8B-B14F-4D97-AF65-F5344CB8AC3E}">
        <p14:creationId xmlns:p14="http://schemas.microsoft.com/office/powerpoint/2010/main" val="93225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60B55-6EEB-33B7-757D-78AC5DCD3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73586-00C0-32A6-782F-0A621F2E7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59914-FA64-D837-280C-10BC717B972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alpha val="80000"/>
                  </a:schemeClr>
                </a:solidFill>
                <a:hlinkClick r:id="rId3"/>
              </a:rPr>
              <a:t>https://www.instagram.com/applemusic/</a:t>
            </a:r>
            <a:endParaRPr lang="en-US" sz="1200" dirty="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alpha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alpha val="80000"/>
                </a:schemeClr>
              </a:solidFill>
            </a:endParaRPr>
          </a:p>
          <a:p>
            <a:endParaRPr lang="en-US" dirty="0"/>
          </a:p>
        </p:txBody>
      </p:sp>
      <p:sp>
        <p:nvSpPr>
          <p:cNvPr id="4" name="Slide Number Placeholder 3">
            <a:extLst>
              <a:ext uri="{FF2B5EF4-FFF2-40B4-BE49-F238E27FC236}">
                <a16:creationId xmlns:a16="http://schemas.microsoft.com/office/drawing/2014/main" id="{17B3323D-78F8-C37C-1BDC-A0F76B65C953}"/>
              </a:ext>
            </a:extLst>
          </p:cNvPr>
          <p:cNvSpPr>
            <a:spLocks noGrp="1"/>
          </p:cNvSpPr>
          <p:nvPr>
            <p:ph type="sldNum" sz="quarter" idx="5"/>
          </p:nvPr>
        </p:nvSpPr>
        <p:spPr/>
        <p:txBody>
          <a:bodyPr/>
          <a:lstStyle/>
          <a:p>
            <a:fld id="{5FF94F5C-48CF-0B4E-AF16-6135808F5515}" type="slidenum">
              <a:rPr lang="en-US" smtClean="0"/>
              <a:t>4</a:t>
            </a:fld>
            <a:endParaRPr lang="en-US"/>
          </a:p>
        </p:txBody>
      </p:sp>
    </p:spTree>
    <p:extLst>
      <p:ext uri="{BB962C8B-B14F-4D97-AF65-F5344CB8AC3E}">
        <p14:creationId xmlns:p14="http://schemas.microsoft.com/office/powerpoint/2010/main" val="100121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5DC8B-AF62-6DD9-7EEF-66039B154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C8344B-BF90-7ED9-1E43-1EA30835C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C52781-C798-52DA-D538-481B0CA62197}"/>
              </a:ext>
            </a:extLst>
          </p:cNvPr>
          <p:cNvSpPr>
            <a:spLocks noGrp="1"/>
          </p:cNvSpPr>
          <p:nvPr>
            <p:ph type="body" idx="1"/>
          </p:nvPr>
        </p:nvSpPr>
        <p:spPr/>
        <p:txBody>
          <a:bodyPr/>
          <a:lstStyle/>
          <a:p>
            <a:r>
              <a:rPr lang="en-US" dirty="0"/>
              <a:t>Use </a:t>
            </a:r>
            <a:r>
              <a:rPr lang="en-US" dirty="0" err="1"/>
              <a:t>RivalIQ</a:t>
            </a:r>
            <a:endParaRPr lang="en-US" dirty="0"/>
          </a:p>
          <a:p>
            <a:endParaRPr lang="en-US" dirty="0"/>
          </a:p>
          <a:p>
            <a:r>
              <a:rPr lang="en-US" dirty="0"/>
              <a:t>TikTok: Spotify vs Apple Music</a:t>
            </a:r>
          </a:p>
          <a:p>
            <a:r>
              <a:rPr lang="en-US" dirty="0"/>
              <a:t>https://</a:t>
            </a:r>
            <a:r>
              <a:rPr lang="en-US" dirty="0" err="1"/>
              <a:t>www.rivaliq.com</a:t>
            </a:r>
            <a:r>
              <a:rPr lang="en-US" dirty="0"/>
              <a:t>/free-social-media-analytics/report/#reports-tiktok-g0a3E7cAFc22</a:t>
            </a:r>
          </a:p>
          <a:p>
            <a:endParaRPr lang="en-US" dirty="0"/>
          </a:p>
          <a:p>
            <a:r>
              <a:rPr lang="en-US" dirty="0"/>
              <a:t>TikTok: Spotify vs Amazon</a:t>
            </a:r>
          </a:p>
          <a:p>
            <a:r>
              <a:rPr lang="en-US" dirty="0"/>
              <a:t>https://</a:t>
            </a:r>
            <a:r>
              <a:rPr lang="en-US" dirty="0" err="1"/>
              <a:t>www.rivaliq.com</a:t>
            </a:r>
            <a:r>
              <a:rPr lang="en-US" dirty="0"/>
              <a:t>/free-social-media-analytics/report/#reports-tiktok-gfB2803c3D9D</a:t>
            </a:r>
          </a:p>
          <a:p>
            <a:endParaRPr lang="en-US" dirty="0"/>
          </a:p>
        </p:txBody>
      </p:sp>
      <p:sp>
        <p:nvSpPr>
          <p:cNvPr id="4" name="Slide Number Placeholder 3">
            <a:extLst>
              <a:ext uri="{FF2B5EF4-FFF2-40B4-BE49-F238E27FC236}">
                <a16:creationId xmlns:a16="http://schemas.microsoft.com/office/drawing/2014/main" id="{DE427E38-16F3-4F4D-BF68-A6D2E7D260C2}"/>
              </a:ext>
            </a:extLst>
          </p:cNvPr>
          <p:cNvSpPr>
            <a:spLocks noGrp="1"/>
          </p:cNvSpPr>
          <p:nvPr>
            <p:ph type="sldNum" sz="quarter" idx="5"/>
          </p:nvPr>
        </p:nvSpPr>
        <p:spPr/>
        <p:txBody>
          <a:bodyPr/>
          <a:lstStyle/>
          <a:p>
            <a:fld id="{5FF94F5C-48CF-0B4E-AF16-6135808F5515}" type="slidenum">
              <a:rPr lang="en-US" smtClean="0"/>
              <a:t>5</a:t>
            </a:fld>
            <a:endParaRPr lang="en-US"/>
          </a:p>
        </p:txBody>
      </p:sp>
    </p:spTree>
    <p:extLst>
      <p:ext uri="{BB962C8B-B14F-4D97-AF65-F5344CB8AC3E}">
        <p14:creationId xmlns:p14="http://schemas.microsoft.com/office/powerpoint/2010/main" val="428092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8D080-53FF-2587-92A6-CB4302419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D60DB-8B80-32EE-A546-2E9329C8CB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1EB78F-B149-4B2F-904D-66B484592CFA}"/>
              </a:ext>
            </a:extLst>
          </p:cNvPr>
          <p:cNvSpPr>
            <a:spLocks noGrp="1"/>
          </p:cNvSpPr>
          <p:nvPr>
            <p:ph type="body" idx="1"/>
          </p:nvPr>
        </p:nvSpPr>
        <p:spPr/>
        <p:txBody>
          <a:bodyPr/>
          <a:lstStyle/>
          <a:p>
            <a:r>
              <a:rPr lang="en-US" dirty="0"/>
              <a:t>Use </a:t>
            </a:r>
            <a:r>
              <a:rPr lang="en-US" dirty="0" err="1"/>
              <a:t>RivalIQ</a:t>
            </a:r>
            <a:endParaRPr lang="en-US" dirty="0"/>
          </a:p>
        </p:txBody>
      </p:sp>
      <p:sp>
        <p:nvSpPr>
          <p:cNvPr id="4" name="Slide Number Placeholder 3">
            <a:extLst>
              <a:ext uri="{FF2B5EF4-FFF2-40B4-BE49-F238E27FC236}">
                <a16:creationId xmlns:a16="http://schemas.microsoft.com/office/drawing/2014/main" id="{78E09D5D-A0EE-9115-DE65-412D07E396C0}"/>
              </a:ext>
            </a:extLst>
          </p:cNvPr>
          <p:cNvSpPr>
            <a:spLocks noGrp="1"/>
          </p:cNvSpPr>
          <p:nvPr>
            <p:ph type="sldNum" sz="quarter" idx="5"/>
          </p:nvPr>
        </p:nvSpPr>
        <p:spPr/>
        <p:txBody>
          <a:bodyPr/>
          <a:lstStyle/>
          <a:p>
            <a:fld id="{5FF94F5C-48CF-0B4E-AF16-6135808F5515}" type="slidenum">
              <a:rPr lang="en-US" smtClean="0"/>
              <a:t>6</a:t>
            </a:fld>
            <a:endParaRPr lang="en-US"/>
          </a:p>
        </p:txBody>
      </p:sp>
    </p:spTree>
    <p:extLst>
      <p:ext uri="{BB962C8B-B14F-4D97-AF65-F5344CB8AC3E}">
        <p14:creationId xmlns:p14="http://schemas.microsoft.com/office/powerpoint/2010/main" val="3852798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5DD3-9D9B-863E-FE77-245286792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10BC3-EABC-16CA-A312-3129A4AFB2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8470D-D15B-1CDB-73FB-2C682221910C}"/>
              </a:ext>
            </a:extLst>
          </p:cNvPr>
          <p:cNvSpPr>
            <a:spLocks noGrp="1"/>
          </p:cNvSpPr>
          <p:nvPr>
            <p:ph type="body" idx="1"/>
          </p:nvPr>
        </p:nvSpPr>
        <p:spPr/>
        <p:txBody>
          <a:bodyPr/>
          <a:lstStyle/>
          <a:p>
            <a:r>
              <a:rPr lang="en-US" dirty="0"/>
              <a:t>These keywords will help to measure UGC and have a community of content created to easily see. Partner with influencers to use a shared hashtag like “#</a:t>
            </a:r>
            <a:r>
              <a:rPr lang="en-US" dirty="0" err="1"/>
              <a:t>SpotifyStories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Google. (n.d.). </a:t>
            </a:r>
            <a:r>
              <a:rPr lang="en-US" sz="1200" b="0" i="1" u="none" strike="noStrike" kern="1200" dirty="0">
                <a:solidFill>
                  <a:schemeClr val="tx1"/>
                </a:solidFill>
                <a:effectLst/>
                <a:latin typeface="+mn-lt"/>
                <a:ea typeface="+mn-ea"/>
                <a:cs typeface="+mn-cs"/>
              </a:rPr>
              <a:t>Trending now</a:t>
            </a:r>
            <a:r>
              <a:rPr lang="en-US" sz="1200" b="0" i="0" u="none" strike="noStrike" kern="1200" dirty="0">
                <a:solidFill>
                  <a:schemeClr val="tx1"/>
                </a:solidFill>
                <a:effectLst/>
                <a:latin typeface="+mn-lt"/>
                <a:ea typeface="+mn-ea"/>
                <a:cs typeface="+mn-cs"/>
              </a:rPr>
              <a:t>. Google Trends. https://</a:t>
            </a:r>
            <a:r>
              <a:rPr lang="en-US" sz="1200" b="0" i="0" u="none" strike="noStrike" kern="1200" dirty="0" err="1">
                <a:solidFill>
                  <a:schemeClr val="tx1"/>
                </a:solidFill>
                <a:effectLst/>
                <a:latin typeface="+mn-lt"/>
                <a:ea typeface="+mn-ea"/>
                <a:cs typeface="+mn-cs"/>
              </a:rPr>
              <a:t>trends.google.com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trending?geo</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US&amp;hl</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en-US&amp;category</a:t>
            </a:r>
            <a:r>
              <a:rPr lang="en-US" sz="1200" b="0" i="0" u="none" strike="noStrike" kern="1200" dirty="0">
                <a:solidFill>
                  <a:schemeClr val="tx1"/>
                </a:solidFill>
                <a:effectLst/>
                <a:latin typeface="+mn-lt"/>
                <a:ea typeface="+mn-ea"/>
                <a:cs typeface="+mn-cs"/>
              </a:rPr>
              <a:t>=4 </a:t>
            </a:r>
          </a:p>
          <a:p>
            <a:endParaRPr lang="en-US" dirty="0"/>
          </a:p>
        </p:txBody>
      </p:sp>
      <p:sp>
        <p:nvSpPr>
          <p:cNvPr id="4" name="Slide Number Placeholder 3">
            <a:extLst>
              <a:ext uri="{FF2B5EF4-FFF2-40B4-BE49-F238E27FC236}">
                <a16:creationId xmlns:a16="http://schemas.microsoft.com/office/drawing/2014/main" id="{C0A18ACC-3B27-159E-9EC0-D5355DB1B93D}"/>
              </a:ext>
            </a:extLst>
          </p:cNvPr>
          <p:cNvSpPr>
            <a:spLocks noGrp="1"/>
          </p:cNvSpPr>
          <p:nvPr>
            <p:ph type="sldNum" sz="quarter" idx="5"/>
          </p:nvPr>
        </p:nvSpPr>
        <p:spPr/>
        <p:txBody>
          <a:bodyPr/>
          <a:lstStyle/>
          <a:p>
            <a:fld id="{5FF94F5C-48CF-0B4E-AF16-6135808F5515}" type="slidenum">
              <a:rPr lang="en-US" smtClean="0"/>
              <a:t>9</a:t>
            </a:fld>
            <a:endParaRPr lang="en-US"/>
          </a:p>
        </p:txBody>
      </p:sp>
    </p:spTree>
    <p:extLst>
      <p:ext uri="{BB962C8B-B14F-4D97-AF65-F5344CB8AC3E}">
        <p14:creationId xmlns:p14="http://schemas.microsoft.com/office/powerpoint/2010/main" val="471487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the data means + what to do</a:t>
            </a:r>
          </a:p>
          <a:p>
            <a:r>
              <a:rPr lang="en-US" dirty="0"/>
              <a:t>What is working, what is not working</a:t>
            </a:r>
          </a:p>
        </p:txBody>
      </p:sp>
      <p:sp>
        <p:nvSpPr>
          <p:cNvPr id="4" name="Slide Number Placeholder 3"/>
          <p:cNvSpPr>
            <a:spLocks noGrp="1"/>
          </p:cNvSpPr>
          <p:nvPr>
            <p:ph type="sldNum" sz="quarter" idx="5"/>
          </p:nvPr>
        </p:nvSpPr>
        <p:spPr/>
        <p:txBody>
          <a:bodyPr/>
          <a:lstStyle/>
          <a:p>
            <a:fld id="{5FF94F5C-48CF-0B4E-AF16-6135808F5515}" type="slidenum">
              <a:rPr lang="en-US" smtClean="0"/>
              <a:t>10</a:t>
            </a:fld>
            <a:endParaRPr lang="en-US"/>
          </a:p>
        </p:txBody>
      </p:sp>
    </p:spTree>
    <p:extLst>
      <p:ext uri="{BB962C8B-B14F-4D97-AF65-F5344CB8AC3E}">
        <p14:creationId xmlns:p14="http://schemas.microsoft.com/office/powerpoint/2010/main" val="4826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Instagram story highlights? </a:t>
            </a:r>
          </a:p>
        </p:txBody>
      </p:sp>
      <p:sp>
        <p:nvSpPr>
          <p:cNvPr id="4" name="Slide Number Placeholder 3"/>
          <p:cNvSpPr>
            <a:spLocks noGrp="1"/>
          </p:cNvSpPr>
          <p:nvPr>
            <p:ph type="sldNum" sz="quarter" idx="5"/>
          </p:nvPr>
        </p:nvSpPr>
        <p:spPr/>
        <p:txBody>
          <a:bodyPr/>
          <a:lstStyle/>
          <a:p>
            <a:fld id="{5FF94F5C-48CF-0B4E-AF16-6135808F5515}" type="slidenum">
              <a:rPr lang="en-US" smtClean="0"/>
              <a:t>11</a:t>
            </a:fld>
            <a:endParaRPr lang="en-US"/>
          </a:p>
        </p:txBody>
      </p:sp>
    </p:spTree>
    <p:extLst>
      <p:ext uri="{BB962C8B-B14F-4D97-AF65-F5344CB8AC3E}">
        <p14:creationId xmlns:p14="http://schemas.microsoft.com/office/powerpoint/2010/main" val="935004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0035A-14A4-752A-9296-1AB651BAC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102B4A-714E-AEAC-EA97-7E4075E95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2BB8EE-A223-2E1E-BACC-1E8D3A190113}"/>
              </a:ext>
            </a:extLst>
          </p:cNvPr>
          <p:cNvSpPr>
            <a:spLocks noGrp="1"/>
          </p:cNvSpPr>
          <p:nvPr>
            <p:ph type="body" idx="1"/>
          </p:nvPr>
        </p:nvSpPr>
        <p:spPr/>
        <p:txBody>
          <a:bodyPr/>
          <a:lstStyle/>
          <a:p>
            <a:r>
              <a:rPr lang="en-US" dirty="0"/>
              <a:t>Add Instagram story highlights? </a:t>
            </a:r>
          </a:p>
          <a:p>
            <a:r>
              <a:rPr lang="en-US" dirty="0"/>
              <a:t>Campaign for artists to talk about their Spotify Wrapped: Who’s Your Favorite Artist’s Favorite Artist? </a:t>
            </a:r>
          </a:p>
        </p:txBody>
      </p:sp>
      <p:sp>
        <p:nvSpPr>
          <p:cNvPr id="4" name="Slide Number Placeholder 3">
            <a:extLst>
              <a:ext uri="{FF2B5EF4-FFF2-40B4-BE49-F238E27FC236}">
                <a16:creationId xmlns:a16="http://schemas.microsoft.com/office/drawing/2014/main" id="{30031D2D-9604-A22F-0CAF-FCB193106169}"/>
              </a:ext>
            </a:extLst>
          </p:cNvPr>
          <p:cNvSpPr>
            <a:spLocks noGrp="1"/>
          </p:cNvSpPr>
          <p:nvPr>
            <p:ph type="sldNum" sz="quarter" idx="5"/>
          </p:nvPr>
        </p:nvSpPr>
        <p:spPr/>
        <p:txBody>
          <a:bodyPr/>
          <a:lstStyle/>
          <a:p>
            <a:fld id="{5FF94F5C-48CF-0B4E-AF16-6135808F5515}" type="slidenum">
              <a:rPr lang="en-US" smtClean="0"/>
              <a:t>12</a:t>
            </a:fld>
            <a:endParaRPr lang="en-US"/>
          </a:p>
        </p:txBody>
      </p:sp>
    </p:spTree>
    <p:extLst>
      <p:ext uri="{BB962C8B-B14F-4D97-AF65-F5344CB8AC3E}">
        <p14:creationId xmlns:p14="http://schemas.microsoft.com/office/powerpoint/2010/main" val="3322204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58C80-ACD8-7D74-68F9-F5AE07D9F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FD42D-1EF5-A0AD-CC49-E1130DE49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39751-AB69-64A6-B66A-D1B85CEBD8BE}"/>
              </a:ext>
            </a:extLst>
          </p:cNvPr>
          <p:cNvSpPr>
            <a:spLocks noGrp="1"/>
          </p:cNvSpPr>
          <p:nvPr>
            <p:ph type="body" idx="1"/>
          </p:nvPr>
        </p:nvSpPr>
        <p:spPr/>
        <p:txBody>
          <a:bodyPr/>
          <a:lstStyle/>
          <a:p>
            <a:r>
              <a:rPr lang="en-US" dirty="0"/>
              <a:t>Add Instagram story highlights? </a:t>
            </a:r>
          </a:p>
          <a:p>
            <a:r>
              <a:rPr lang="en-US" dirty="0"/>
              <a:t>Campaign for artists to talk about their Spotify Wrapped: Who’s Your Favorite Artist’s Favorite Artist? </a:t>
            </a:r>
          </a:p>
          <a:p>
            <a:r>
              <a:rPr lang="en-US" dirty="0"/>
              <a:t>Using trending audio for TikTok videos</a:t>
            </a:r>
          </a:p>
        </p:txBody>
      </p:sp>
      <p:sp>
        <p:nvSpPr>
          <p:cNvPr id="4" name="Slide Number Placeholder 3">
            <a:extLst>
              <a:ext uri="{FF2B5EF4-FFF2-40B4-BE49-F238E27FC236}">
                <a16:creationId xmlns:a16="http://schemas.microsoft.com/office/drawing/2014/main" id="{04177611-E778-F192-B845-E84BE8258872}"/>
              </a:ext>
            </a:extLst>
          </p:cNvPr>
          <p:cNvSpPr>
            <a:spLocks noGrp="1"/>
          </p:cNvSpPr>
          <p:nvPr>
            <p:ph type="sldNum" sz="quarter" idx="5"/>
          </p:nvPr>
        </p:nvSpPr>
        <p:spPr/>
        <p:txBody>
          <a:bodyPr/>
          <a:lstStyle/>
          <a:p>
            <a:fld id="{5FF94F5C-48CF-0B4E-AF16-6135808F5515}" type="slidenum">
              <a:rPr lang="en-US" smtClean="0"/>
              <a:t>13</a:t>
            </a:fld>
            <a:endParaRPr lang="en-US"/>
          </a:p>
        </p:txBody>
      </p:sp>
    </p:spTree>
    <p:extLst>
      <p:ext uri="{BB962C8B-B14F-4D97-AF65-F5344CB8AC3E}">
        <p14:creationId xmlns:p14="http://schemas.microsoft.com/office/powerpoint/2010/main" val="2144672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13D8-F243-570E-8491-362BFA81A4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0BEFE-D886-EFE6-C4FF-92442AD2B9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2B1370-60B6-84E2-1D0B-F5450E84AD1A}"/>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48727C08-F6DD-2946-0737-B8ABAC295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9787D-8152-5A17-636E-03FEBE8C28F4}"/>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170135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EF471-BA9A-726E-902E-A449B1AA72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4E3ABB-8570-F9F8-49F6-6F510BE0DD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7F3BC8-A786-2BAE-16FE-E2A0417B5409}"/>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90F95AD1-7F1C-7E9E-CAF3-7A6CD270C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8043E-690C-7B69-606D-72851D445529}"/>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194019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EA955-1331-C956-5455-6B6E15A002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99D7C3-4D19-37A4-FDB5-088090CA3B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B3B15-444C-15CF-46CC-96A09880AFA7}"/>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823136B4-EE83-8BAB-B515-DB3825B76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B6B33-2F15-FD75-7063-B9C048882B4C}"/>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574517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6F33-C40D-C7FF-D54B-DF9FE69660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B158B-834F-DB97-FED5-D1F2FD4DDC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E77D0-BF9D-8F83-F53D-8F017891351F}"/>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098DB4D8-39DA-F692-09BC-2A6CCD21B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36217-1B59-40A1-77A3-23939A33BF59}"/>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873338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E84D4-8D10-DB87-2913-D83B05BF39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474E41-42B5-9031-02D8-91D063E99B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E79125-989A-7163-C9C1-4A96F43DDFE0}"/>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38F75024-48BA-B8FD-898E-92B3E51DB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108D6-4DB0-0431-4DE2-3982370DC533}"/>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50909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52F1-3D4B-05BB-0149-3B0D7005B9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10A40D-4F66-9016-5DC7-86F6FCBC9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01C31F-7FDC-9D6B-E73D-6124ABBFA9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C976FC-7558-B8A5-0E98-648785D073F5}"/>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6" name="Footer Placeholder 5">
            <a:extLst>
              <a:ext uri="{FF2B5EF4-FFF2-40B4-BE49-F238E27FC236}">
                <a16:creationId xmlns:a16="http://schemas.microsoft.com/office/drawing/2014/main" id="{61A76301-D28D-EEC6-A1D1-4FBBEFEB5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887BE-B115-2BA2-B225-EA892951C0C7}"/>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45299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99D6-1258-CD71-E208-B246C2479E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AA8092-5A00-49DF-3908-E745AECDFA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3BD23B-18F7-580A-A829-2B42F83B8E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C03D6-29AE-32E0-080E-6DF3C3491A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6F772-442B-C90D-0C67-1D51699F5A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B5288-F997-AF8F-A917-25CBDCB646E7}"/>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8" name="Footer Placeholder 7">
            <a:extLst>
              <a:ext uri="{FF2B5EF4-FFF2-40B4-BE49-F238E27FC236}">
                <a16:creationId xmlns:a16="http://schemas.microsoft.com/office/drawing/2014/main" id="{91065213-3187-23BE-8560-B504062D83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9B7188-0604-3B7D-5D63-C74CE52A27A7}"/>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51724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838F-C404-17E7-D0F1-1E63951508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F821B4-1A25-B599-367E-EC3C01D3CAF2}"/>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4" name="Footer Placeholder 3">
            <a:extLst>
              <a:ext uri="{FF2B5EF4-FFF2-40B4-BE49-F238E27FC236}">
                <a16:creationId xmlns:a16="http://schemas.microsoft.com/office/drawing/2014/main" id="{CD6A3BD9-4475-2219-3D5A-88EA636BB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D3E129-236B-FC85-3123-D59C95E71B53}"/>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998594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81C7D7-2F42-068D-C037-2BE8E8471F67}"/>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3" name="Footer Placeholder 2">
            <a:extLst>
              <a:ext uri="{FF2B5EF4-FFF2-40B4-BE49-F238E27FC236}">
                <a16:creationId xmlns:a16="http://schemas.microsoft.com/office/drawing/2014/main" id="{BC950A33-0398-41FC-32E4-C0062CDE5B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A0624B-B7BC-03A6-BB26-70C0AE68EE02}"/>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2263864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A5EA-512E-510B-8CD3-3EA7DA3E5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E9C64F-B1CD-FFCA-3206-0192DBE35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6AF7F8-AEED-109F-1D08-B27718484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EF934B-2BB2-4CEB-1977-942944475502}"/>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6" name="Footer Placeholder 5">
            <a:extLst>
              <a:ext uri="{FF2B5EF4-FFF2-40B4-BE49-F238E27FC236}">
                <a16:creationId xmlns:a16="http://schemas.microsoft.com/office/drawing/2014/main" id="{EABE2B0F-B8D6-5A00-DBE8-834653F074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2B516-5D21-7AE7-EBDC-7CC1F5F6AF60}"/>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320736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657FD-0D7F-DCD9-C3F0-24652FE41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8046ED-839F-041E-9FE8-E938B48A26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9B745A-29D0-F73F-4C30-675F97266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877F6-706E-D96C-CC3F-4B1B3AC7CC77}"/>
              </a:ext>
            </a:extLst>
          </p:cNvPr>
          <p:cNvSpPr>
            <a:spLocks noGrp="1"/>
          </p:cNvSpPr>
          <p:nvPr>
            <p:ph type="dt" sz="half" idx="10"/>
          </p:nvPr>
        </p:nvSpPr>
        <p:spPr/>
        <p:txBody>
          <a:bodyPr/>
          <a:lstStyle/>
          <a:p>
            <a:fld id="{183455F1-FB66-E14F-8AFE-83335F651D21}" type="datetimeFigureOut">
              <a:rPr lang="en-US" smtClean="0"/>
              <a:t>9/8/25</a:t>
            </a:fld>
            <a:endParaRPr lang="en-US"/>
          </a:p>
        </p:txBody>
      </p:sp>
      <p:sp>
        <p:nvSpPr>
          <p:cNvPr id="6" name="Footer Placeholder 5">
            <a:extLst>
              <a:ext uri="{FF2B5EF4-FFF2-40B4-BE49-F238E27FC236}">
                <a16:creationId xmlns:a16="http://schemas.microsoft.com/office/drawing/2014/main" id="{72D13109-A5AD-0B2C-7558-E100E8DF4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71F67-0B13-0845-E6A6-861DC835DB0B}"/>
              </a:ext>
            </a:extLst>
          </p:cNvPr>
          <p:cNvSpPr>
            <a:spLocks noGrp="1"/>
          </p:cNvSpPr>
          <p:nvPr>
            <p:ph type="sldNum" sz="quarter" idx="12"/>
          </p:nvPr>
        </p:nvSpPr>
        <p:spPr/>
        <p:txBody>
          <a:bodyPr/>
          <a:lstStyle/>
          <a:p>
            <a:fld id="{12CDB9CE-10F0-F547-AD3F-00641E836609}" type="slidenum">
              <a:rPr lang="en-US" smtClean="0"/>
              <a:t>‹#›</a:t>
            </a:fld>
            <a:endParaRPr lang="en-US"/>
          </a:p>
        </p:txBody>
      </p:sp>
    </p:spTree>
    <p:extLst>
      <p:ext uri="{BB962C8B-B14F-4D97-AF65-F5344CB8AC3E}">
        <p14:creationId xmlns:p14="http://schemas.microsoft.com/office/powerpoint/2010/main" val="1231780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1C48E-35F2-8FE7-8EDF-6D1417F9BE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B8A905-E37F-8DF9-E688-008948D87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40549-501E-8AB2-D327-8D454B522C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3455F1-FB66-E14F-8AFE-83335F651D21}" type="datetimeFigureOut">
              <a:rPr lang="en-US" smtClean="0"/>
              <a:t>9/8/25</a:t>
            </a:fld>
            <a:endParaRPr lang="en-US"/>
          </a:p>
        </p:txBody>
      </p:sp>
      <p:sp>
        <p:nvSpPr>
          <p:cNvPr id="5" name="Footer Placeholder 4">
            <a:extLst>
              <a:ext uri="{FF2B5EF4-FFF2-40B4-BE49-F238E27FC236}">
                <a16:creationId xmlns:a16="http://schemas.microsoft.com/office/drawing/2014/main" id="{AF88996B-8F5A-474E-3359-F3CD2BF4BE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7E6256-1D9D-A550-1D96-37982F79F3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CDB9CE-10F0-F547-AD3F-00641E836609}" type="slidenum">
              <a:rPr lang="en-US" smtClean="0"/>
              <a:t>‹#›</a:t>
            </a:fld>
            <a:endParaRPr lang="en-US"/>
          </a:p>
        </p:txBody>
      </p:sp>
    </p:spTree>
    <p:extLst>
      <p:ext uri="{BB962C8B-B14F-4D97-AF65-F5344CB8AC3E}">
        <p14:creationId xmlns:p14="http://schemas.microsoft.com/office/powerpoint/2010/main" val="2917235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0.png"/><Relationship Id="rId7" Type="http://schemas.openxmlformats.org/officeDocument/2006/relationships/image" Target="../media/image3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8" Type="http://schemas.openxmlformats.org/officeDocument/2006/relationships/hyperlink" Target="https://sproutsocial.com/insights/instagram-stats/" TargetMode="External"/><Relationship Id="rId3" Type="http://schemas.openxmlformats.org/officeDocument/2006/relationships/hyperlink" Target="https://www.rivaliq.com/free-social-media-analytics/report/#reports-tiktok-g0a3E7cAFc22" TargetMode="External"/><Relationship Id="rId7" Type="http://schemas.openxmlformats.org/officeDocument/2006/relationships/hyperlink" Target="https://www.postcontrolmarketing.com/social-media-audi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rivaliq.com/free-social-media-analytics/report/#reports-instagram-gBE8c22cDFF4" TargetMode="External"/><Relationship Id="rId5" Type="http://schemas.openxmlformats.org/officeDocument/2006/relationships/hyperlink" Target="https://www.rivaliq.com/free-social-media-analytics/report/#reports-instagram-gbc7A2372493" TargetMode="External"/><Relationship Id="rId4" Type="http://schemas.openxmlformats.org/officeDocument/2006/relationships/hyperlink" Target="https://www.rivaliq.com/free-social-media-analytics/report/#reports-tiktok-gfB2803c3D9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www.instagram.com/spotify/" TargetMode="External"/><Relationship Id="rId2" Type="http://schemas.openxmlformats.org/officeDocument/2006/relationships/hyperlink" Target="https://www.facebook.com/spotifyusa/?brand_redir=6243987495" TargetMode="External"/><Relationship Id="rId1" Type="http://schemas.openxmlformats.org/officeDocument/2006/relationships/slideLayout" Target="../slideLayouts/slideLayout2.xml"/><Relationship Id="rId4" Type="http://schemas.openxmlformats.org/officeDocument/2006/relationships/hyperlink" Target="https://www.instagram.com/applemusic/"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9447FA-EA86-AB46-3331-21027FB123A9}"/>
              </a:ext>
            </a:extLst>
          </p:cNvPr>
          <p:cNvSpPr/>
          <p:nvPr/>
        </p:nvSpPr>
        <p:spPr>
          <a:xfrm>
            <a:off x="0" y="-1"/>
            <a:ext cx="12192000"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D3ECC7-B52F-F61B-C147-C01796385C9B}"/>
              </a:ext>
            </a:extLst>
          </p:cNvPr>
          <p:cNvSpPr>
            <a:spLocks noGrp="1"/>
          </p:cNvSpPr>
          <p:nvPr>
            <p:ph type="ctrTitle"/>
          </p:nvPr>
        </p:nvSpPr>
        <p:spPr>
          <a:xfrm>
            <a:off x="4863093" y="1430588"/>
            <a:ext cx="5130667" cy="1489841"/>
          </a:xfrm>
        </p:spPr>
        <p:txBody>
          <a:bodyPr>
            <a:normAutofit/>
          </a:bodyPr>
          <a:lstStyle/>
          <a:p>
            <a:r>
              <a:rPr lang="en-US" sz="8000" dirty="0">
                <a:latin typeface="Bauhaus 93" pitchFamily="82" charset="77"/>
              </a:rPr>
              <a:t>Spotify</a:t>
            </a:r>
          </a:p>
        </p:txBody>
      </p:sp>
      <p:sp>
        <p:nvSpPr>
          <p:cNvPr id="3" name="Subtitle 2">
            <a:extLst>
              <a:ext uri="{FF2B5EF4-FFF2-40B4-BE49-F238E27FC236}">
                <a16:creationId xmlns:a16="http://schemas.microsoft.com/office/drawing/2014/main" id="{C1DCE370-D14E-BD1F-B5CE-F30A3D8BBF59}"/>
              </a:ext>
            </a:extLst>
          </p:cNvPr>
          <p:cNvSpPr>
            <a:spLocks noGrp="1"/>
          </p:cNvSpPr>
          <p:nvPr>
            <p:ph type="subTitle" idx="1"/>
          </p:nvPr>
        </p:nvSpPr>
        <p:spPr>
          <a:xfrm>
            <a:off x="4229394" y="3383845"/>
            <a:ext cx="5456663" cy="3010738"/>
          </a:xfrm>
        </p:spPr>
        <p:txBody>
          <a:bodyPr>
            <a:normAutofit/>
          </a:bodyPr>
          <a:lstStyle/>
          <a:p>
            <a:pPr algn="l"/>
            <a:r>
              <a:rPr lang="en-US" b="1" dirty="0"/>
              <a:t>Social Media Analysis</a:t>
            </a:r>
          </a:p>
          <a:p>
            <a:pPr algn="l"/>
            <a:r>
              <a:rPr lang="en-US" dirty="0"/>
              <a:t>Hannah Wilkinson</a:t>
            </a:r>
          </a:p>
          <a:p>
            <a:pPr algn="l"/>
            <a:r>
              <a:rPr lang="en-US" dirty="0"/>
              <a:t>IMC – 541 – 900</a:t>
            </a:r>
          </a:p>
          <a:p>
            <a:pPr algn="l"/>
            <a:r>
              <a:rPr lang="en-US" dirty="0"/>
              <a:t>Week 3 Writing Assignment</a:t>
            </a:r>
          </a:p>
          <a:p>
            <a:pPr algn="l"/>
            <a:r>
              <a:rPr lang="en-US" dirty="0"/>
              <a:t>Professor Neal Stewart</a:t>
            </a:r>
          </a:p>
          <a:p>
            <a:pPr algn="l"/>
            <a:r>
              <a:rPr lang="en-US" dirty="0"/>
              <a:t>September 8, 2025</a:t>
            </a:r>
          </a:p>
          <a:p>
            <a:endParaRPr lang="en-US" dirty="0"/>
          </a:p>
        </p:txBody>
      </p:sp>
      <p:pic>
        <p:nvPicPr>
          <p:cNvPr id="4" name="Picture 3">
            <a:extLst>
              <a:ext uri="{FF2B5EF4-FFF2-40B4-BE49-F238E27FC236}">
                <a16:creationId xmlns:a16="http://schemas.microsoft.com/office/drawing/2014/main" id="{C2AAB6A2-8384-CCBA-4E8F-C7572AA6686A}"/>
              </a:ext>
            </a:extLst>
          </p:cNvPr>
          <p:cNvPicPr>
            <a:picLocks noChangeAspect="1"/>
          </p:cNvPicPr>
          <p:nvPr/>
        </p:nvPicPr>
        <p:blipFill>
          <a:blip r:embed="rId2"/>
          <a:srcRect t="3814" b="4996"/>
          <a:stretch>
            <a:fillRect/>
          </a:stretch>
        </p:blipFill>
        <p:spPr>
          <a:xfrm>
            <a:off x="4164593" y="1600200"/>
            <a:ext cx="1397000" cy="1320229"/>
          </a:xfrm>
          <a:prstGeom prst="ellipse">
            <a:avLst/>
          </a:prstGeom>
        </p:spPr>
      </p:pic>
      <p:pic>
        <p:nvPicPr>
          <p:cNvPr id="7" name="Picture 6">
            <a:extLst>
              <a:ext uri="{FF2B5EF4-FFF2-40B4-BE49-F238E27FC236}">
                <a16:creationId xmlns:a16="http://schemas.microsoft.com/office/drawing/2014/main" id="{D91CB12A-8A41-BCD0-6022-2653335AC0FA}"/>
              </a:ext>
            </a:extLst>
          </p:cNvPr>
          <p:cNvPicPr>
            <a:picLocks noChangeAspect="1"/>
          </p:cNvPicPr>
          <p:nvPr/>
        </p:nvPicPr>
        <p:blipFill>
          <a:blip r:embed="rId3"/>
          <a:srcRect l="37037" r="36441"/>
          <a:stretch>
            <a:fillRect/>
          </a:stretch>
        </p:blipFill>
        <p:spPr>
          <a:xfrm>
            <a:off x="754103" y="460837"/>
            <a:ext cx="2803144" cy="5936325"/>
          </a:xfrm>
          <a:prstGeom prst="roundRect">
            <a:avLst/>
          </a:prstGeom>
        </p:spPr>
      </p:pic>
      <p:pic>
        <p:nvPicPr>
          <p:cNvPr id="5" name="Picture 4">
            <a:extLst>
              <a:ext uri="{FF2B5EF4-FFF2-40B4-BE49-F238E27FC236}">
                <a16:creationId xmlns:a16="http://schemas.microsoft.com/office/drawing/2014/main" id="{A6A15B0F-8185-1E89-84E8-69295267A3D4}"/>
              </a:ext>
            </a:extLst>
          </p:cNvPr>
          <p:cNvPicPr>
            <a:picLocks noChangeAspect="1"/>
          </p:cNvPicPr>
          <p:nvPr/>
        </p:nvPicPr>
        <p:blipFill>
          <a:blip r:embed="rId4"/>
          <a:stretch>
            <a:fillRect/>
          </a:stretch>
        </p:blipFill>
        <p:spPr>
          <a:xfrm>
            <a:off x="319546" y="80963"/>
            <a:ext cx="3590302" cy="6666678"/>
          </a:xfrm>
          <a:prstGeom prst="rect">
            <a:avLst/>
          </a:prstGeom>
        </p:spPr>
      </p:pic>
      <p:sp>
        <p:nvSpPr>
          <p:cNvPr id="8" name="Rectangle 7">
            <a:extLst>
              <a:ext uri="{FF2B5EF4-FFF2-40B4-BE49-F238E27FC236}">
                <a16:creationId xmlns:a16="http://schemas.microsoft.com/office/drawing/2014/main" id="{3B9872CC-B039-B7B4-B810-48FB42FCA73B}"/>
              </a:ext>
            </a:extLst>
          </p:cNvPr>
          <p:cNvSpPr/>
          <p:nvPr/>
        </p:nvSpPr>
        <p:spPr>
          <a:xfrm>
            <a:off x="9801068" y="-1"/>
            <a:ext cx="2390933" cy="685800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7AB60D8-E9DE-F0E3-8C8B-273ABC2769BB}"/>
              </a:ext>
            </a:extLst>
          </p:cNvPr>
          <p:cNvPicPr>
            <a:picLocks noChangeAspect="1"/>
          </p:cNvPicPr>
          <p:nvPr/>
        </p:nvPicPr>
        <p:blipFill>
          <a:blip r:embed="rId5"/>
          <a:stretch>
            <a:fillRect/>
          </a:stretch>
        </p:blipFill>
        <p:spPr>
          <a:xfrm>
            <a:off x="9036255" y="3228388"/>
            <a:ext cx="3590302" cy="3629612"/>
          </a:xfrm>
          <a:prstGeom prst="rect">
            <a:avLst/>
          </a:prstGeom>
        </p:spPr>
      </p:pic>
      <p:pic>
        <p:nvPicPr>
          <p:cNvPr id="10" name="Picture 9">
            <a:extLst>
              <a:ext uri="{FF2B5EF4-FFF2-40B4-BE49-F238E27FC236}">
                <a16:creationId xmlns:a16="http://schemas.microsoft.com/office/drawing/2014/main" id="{16507F57-EEC6-0087-A0D8-807505B0FC7F}"/>
              </a:ext>
            </a:extLst>
          </p:cNvPr>
          <p:cNvPicPr>
            <a:picLocks noChangeAspect="1"/>
          </p:cNvPicPr>
          <p:nvPr/>
        </p:nvPicPr>
        <p:blipFill>
          <a:blip r:embed="rId6"/>
          <a:stretch>
            <a:fillRect/>
          </a:stretch>
        </p:blipFill>
        <p:spPr>
          <a:xfrm>
            <a:off x="8906623" y="80963"/>
            <a:ext cx="3285377" cy="1642689"/>
          </a:xfrm>
          <a:prstGeom prst="rect">
            <a:avLst/>
          </a:prstGeom>
        </p:spPr>
      </p:pic>
      <p:pic>
        <p:nvPicPr>
          <p:cNvPr id="11" name="Picture 10">
            <a:extLst>
              <a:ext uri="{FF2B5EF4-FFF2-40B4-BE49-F238E27FC236}">
                <a16:creationId xmlns:a16="http://schemas.microsoft.com/office/drawing/2014/main" id="{1887EFE7-94D5-1D2D-AAB4-7D8B42806864}"/>
              </a:ext>
            </a:extLst>
          </p:cNvPr>
          <p:cNvPicPr>
            <a:picLocks noChangeAspect="1"/>
          </p:cNvPicPr>
          <p:nvPr/>
        </p:nvPicPr>
        <p:blipFill>
          <a:blip r:embed="rId7"/>
          <a:stretch>
            <a:fillRect/>
          </a:stretch>
        </p:blipFill>
        <p:spPr>
          <a:xfrm>
            <a:off x="2457220" y="1430588"/>
            <a:ext cx="7772400" cy="3023701"/>
          </a:xfrm>
          <a:prstGeom prst="rect">
            <a:avLst/>
          </a:prstGeom>
        </p:spPr>
      </p:pic>
    </p:spTree>
    <p:extLst>
      <p:ext uri="{BB962C8B-B14F-4D97-AF65-F5344CB8AC3E}">
        <p14:creationId xmlns:p14="http://schemas.microsoft.com/office/powerpoint/2010/main" val="169329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D4F3D7-5FD0-AE75-33C7-6CE56FBD6A25}"/>
              </a:ext>
            </a:extLst>
          </p:cNvPr>
          <p:cNvSpPr/>
          <p:nvPr/>
        </p:nvSpPr>
        <p:spPr>
          <a:xfrm>
            <a:off x="0" y="6059837"/>
            <a:ext cx="12192000" cy="798162"/>
          </a:xfrm>
          <a:prstGeom prst="rect">
            <a:avLst/>
          </a:prstGeom>
          <a:solidFill>
            <a:srgbClr val="B9A8C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2C8016-2E1C-6BDA-EB6F-FA0B47B34787}"/>
              </a:ext>
            </a:extLst>
          </p:cNvPr>
          <p:cNvSpPr>
            <a:spLocks noGrp="1"/>
          </p:cNvSpPr>
          <p:nvPr>
            <p:ph type="title"/>
          </p:nvPr>
        </p:nvSpPr>
        <p:spPr/>
        <p:txBody>
          <a:bodyPr/>
          <a:lstStyle/>
          <a:p>
            <a:r>
              <a:rPr lang="en-US" dirty="0"/>
              <a:t>Key Insights</a:t>
            </a:r>
          </a:p>
        </p:txBody>
      </p:sp>
      <p:sp>
        <p:nvSpPr>
          <p:cNvPr id="3" name="Content Placeholder 2">
            <a:extLst>
              <a:ext uri="{FF2B5EF4-FFF2-40B4-BE49-F238E27FC236}">
                <a16:creationId xmlns:a16="http://schemas.microsoft.com/office/drawing/2014/main" id="{AB20E8AD-1D11-D0B7-1ED7-CE3F0A8EB924}"/>
              </a:ext>
            </a:extLst>
          </p:cNvPr>
          <p:cNvSpPr>
            <a:spLocks noGrp="1"/>
          </p:cNvSpPr>
          <p:nvPr>
            <p:ph idx="1"/>
          </p:nvPr>
        </p:nvSpPr>
        <p:spPr/>
        <p:txBody>
          <a:bodyPr/>
          <a:lstStyle/>
          <a:p>
            <a:r>
              <a:rPr lang="en-US" dirty="0"/>
              <a:t>Spotify has a higher following on Instagram than Apple Music but still receives a lower engagement rate per post. Apple Music receives about 15.3k more in engagement per post. </a:t>
            </a:r>
          </a:p>
          <a:p>
            <a:r>
              <a:rPr lang="en-US" dirty="0"/>
              <a:t>Surprisingly enough, Amazon Music receives a higher engagement rate than Apple Music on TikTok, despite more followers.</a:t>
            </a:r>
          </a:p>
        </p:txBody>
      </p:sp>
    </p:spTree>
    <p:extLst>
      <p:ext uri="{BB962C8B-B14F-4D97-AF65-F5344CB8AC3E}">
        <p14:creationId xmlns:p14="http://schemas.microsoft.com/office/powerpoint/2010/main" val="1938086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2D49222-0DE1-D7AC-15F8-011D1A69A163}"/>
              </a:ext>
            </a:extLst>
          </p:cNvPr>
          <p:cNvSpPr/>
          <p:nvPr/>
        </p:nvSpPr>
        <p:spPr>
          <a:xfrm>
            <a:off x="0" y="2619214"/>
            <a:ext cx="12192000" cy="423878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BAC2B-C62D-9101-ABA8-DE36282F8BB3}"/>
              </a:ext>
            </a:extLst>
          </p:cNvPr>
          <p:cNvSpPr>
            <a:spLocks noGrp="1"/>
          </p:cNvSpPr>
          <p:nvPr>
            <p:ph type="title"/>
          </p:nvPr>
        </p:nvSpPr>
        <p:spPr/>
        <p:txBody>
          <a:bodyPr/>
          <a:lstStyle/>
          <a:p>
            <a:r>
              <a:rPr lang="en-US" dirty="0"/>
              <a:t>Key Insights – Ideas for Social Strategies</a:t>
            </a:r>
          </a:p>
        </p:txBody>
      </p:sp>
      <p:sp>
        <p:nvSpPr>
          <p:cNvPr id="3" name="Content Placeholder 2">
            <a:extLst>
              <a:ext uri="{FF2B5EF4-FFF2-40B4-BE49-F238E27FC236}">
                <a16:creationId xmlns:a16="http://schemas.microsoft.com/office/drawing/2014/main" id="{A0096236-27A8-A492-ACA3-05B7180A2479}"/>
              </a:ext>
            </a:extLst>
          </p:cNvPr>
          <p:cNvSpPr>
            <a:spLocks noGrp="1"/>
          </p:cNvSpPr>
          <p:nvPr>
            <p:ph idx="1"/>
          </p:nvPr>
        </p:nvSpPr>
        <p:spPr>
          <a:xfrm>
            <a:off x="857823" y="1464208"/>
            <a:ext cx="10515600" cy="4351338"/>
          </a:xfrm>
        </p:spPr>
        <p:txBody>
          <a:bodyPr/>
          <a:lstStyle/>
          <a:p>
            <a:r>
              <a:rPr lang="en-US" dirty="0"/>
              <a:t>Migrate away from graphics and turn towards more video content, like what Apple Music is doing</a:t>
            </a:r>
          </a:p>
        </p:txBody>
      </p:sp>
      <p:pic>
        <p:nvPicPr>
          <p:cNvPr id="11" name="Graphic 10" descr="Arrow Right with solid fill">
            <a:extLst>
              <a:ext uri="{FF2B5EF4-FFF2-40B4-BE49-F238E27FC236}">
                <a16:creationId xmlns:a16="http://schemas.microsoft.com/office/drawing/2014/main" id="{0DC6AAEF-BE53-91E9-E0CC-EF0BE2D197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4479392"/>
            <a:ext cx="914400" cy="914400"/>
          </a:xfrm>
          <a:prstGeom prst="rect">
            <a:avLst/>
          </a:prstGeom>
        </p:spPr>
      </p:pic>
      <p:sp>
        <p:nvSpPr>
          <p:cNvPr id="15" name="Rectangle 14">
            <a:extLst>
              <a:ext uri="{FF2B5EF4-FFF2-40B4-BE49-F238E27FC236}">
                <a16:creationId xmlns:a16="http://schemas.microsoft.com/office/drawing/2014/main" id="{3F668B15-7117-3E5D-ED57-3EC3EEAAEA72}"/>
              </a:ext>
            </a:extLst>
          </p:cNvPr>
          <p:cNvSpPr/>
          <p:nvPr/>
        </p:nvSpPr>
        <p:spPr>
          <a:xfrm>
            <a:off x="276846" y="2915016"/>
            <a:ext cx="5422669" cy="364718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C2C495E-CDAB-4E8F-8493-CDD645CBAE1F}"/>
              </a:ext>
            </a:extLst>
          </p:cNvPr>
          <p:cNvPicPr>
            <a:picLocks noChangeAspect="1"/>
          </p:cNvPicPr>
          <p:nvPr/>
        </p:nvPicPr>
        <p:blipFill>
          <a:blip r:embed="rId5"/>
          <a:stretch>
            <a:fillRect/>
          </a:stretch>
        </p:blipFill>
        <p:spPr>
          <a:xfrm>
            <a:off x="454343" y="3092866"/>
            <a:ext cx="5067677" cy="3251061"/>
          </a:xfrm>
          <a:prstGeom prst="rect">
            <a:avLst/>
          </a:prstGeom>
        </p:spPr>
      </p:pic>
      <p:sp>
        <p:nvSpPr>
          <p:cNvPr id="16" name="Rectangle 15">
            <a:extLst>
              <a:ext uri="{FF2B5EF4-FFF2-40B4-BE49-F238E27FC236}">
                <a16:creationId xmlns:a16="http://schemas.microsoft.com/office/drawing/2014/main" id="{B76154C3-06CC-45AA-BE34-27968F3F03FE}"/>
              </a:ext>
            </a:extLst>
          </p:cNvPr>
          <p:cNvSpPr/>
          <p:nvPr/>
        </p:nvSpPr>
        <p:spPr>
          <a:xfrm>
            <a:off x="6553200" y="2894804"/>
            <a:ext cx="5381575" cy="364718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llage of a person singing into microphones&#10;&#10;AI-generated content may be incorrect.">
            <a:extLst>
              <a:ext uri="{FF2B5EF4-FFF2-40B4-BE49-F238E27FC236}">
                <a16:creationId xmlns:a16="http://schemas.microsoft.com/office/drawing/2014/main" id="{D610AA0B-F002-DB24-B4C5-006FB6B09A4D}"/>
              </a:ext>
            </a:extLst>
          </p:cNvPr>
          <p:cNvPicPr>
            <a:picLocks noChangeAspect="1"/>
          </p:cNvPicPr>
          <p:nvPr/>
        </p:nvPicPr>
        <p:blipFill>
          <a:blip r:embed="rId6"/>
          <a:stretch>
            <a:fillRect/>
          </a:stretch>
        </p:blipFill>
        <p:spPr>
          <a:xfrm>
            <a:off x="6772142" y="3036168"/>
            <a:ext cx="4943690" cy="3307759"/>
          </a:xfrm>
          <a:prstGeom prst="rect">
            <a:avLst/>
          </a:prstGeom>
        </p:spPr>
      </p:pic>
    </p:spTree>
    <p:extLst>
      <p:ext uri="{BB962C8B-B14F-4D97-AF65-F5344CB8AC3E}">
        <p14:creationId xmlns:p14="http://schemas.microsoft.com/office/powerpoint/2010/main" val="3420035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D63646-1DED-2816-08E2-36BB5CA07C4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B437E-7C86-57F4-A42F-0488B25CACF7}"/>
              </a:ext>
            </a:extLst>
          </p:cNvPr>
          <p:cNvSpPr>
            <a:spLocks noGrp="1"/>
          </p:cNvSpPr>
          <p:nvPr>
            <p:ph type="title"/>
          </p:nvPr>
        </p:nvSpPr>
        <p:spPr>
          <a:xfrm>
            <a:off x="834949" y="480922"/>
            <a:ext cx="4959603" cy="1642969"/>
          </a:xfrm>
        </p:spPr>
        <p:txBody>
          <a:bodyPr anchor="b">
            <a:normAutofit/>
          </a:bodyPr>
          <a:lstStyle/>
          <a:p>
            <a:r>
              <a:rPr lang="en-US" sz="4000"/>
              <a:t>Key Insights – Ideas for Social Strategies</a:t>
            </a:r>
          </a:p>
        </p:txBody>
      </p:sp>
      <p:sp>
        <p:nvSpPr>
          <p:cNvPr id="3" name="Content Placeholder 2">
            <a:extLst>
              <a:ext uri="{FF2B5EF4-FFF2-40B4-BE49-F238E27FC236}">
                <a16:creationId xmlns:a16="http://schemas.microsoft.com/office/drawing/2014/main" id="{34B1C96A-0217-2216-4B0A-0943910EDB68}"/>
              </a:ext>
            </a:extLst>
          </p:cNvPr>
          <p:cNvSpPr>
            <a:spLocks noGrp="1"/>
          </p:cNvSpPr>
          <p:nvPr>
            <p:ph idx="1"/>
          </p:nvPr>
        </p:nvSpPr>
        <p:spPr>
          <a:xfrm>
            <a:off x="834949" y="2397309"/>
            <a:ext cx="4959603" cy="3522569"/>
          </a:xfrm>
        </p:spPr>
        <p:txBody>
          <a:bodyPr anchor="t">
            <a:normAutofit/>
          </a:bodyPr>
          <a:lstStyle/>
          <a:p>
            <a:r>
              <a:rPr lang="en-US" sz="2000"/>
              <a:t>Launch a campaign ”Who’s Your Favorite Artist’s Favorite Artist?”</a:t>
            </a:r>
          </a:p>
          <a:p>
            <a:pPr lvl="1"/>
            <a:r>
              <a:rPr lang="en-US" sz="2000"/>
              <a:t>This alludes to the already popular Spotify Wrapped campaign</a:t>
            </a:r>
          </a:p>
          <a:p>
            <a:pPr lvl="1"/>
            <a:r>
              <a:rPr lang="en-US" sz="2000"/>
              <a:t>This can also be in video content form </a:t>
            </a:r>
          </a:p>
          <a:p>
            <a:pPr lvl="1"/>
            <a:r>
              <a:rPr lang="en-US" sz="2000"/>
              <a:t>This will engage with popular artists</a:t>
            </a:r>
          </a:p>
          <a:p>
            <a:pPr lvl="1"/>
            <a:r>
              <a:rPr lang="en-US" sz="2000"/>
              <a:t>This will showcase how artists are using Spotify</a:t>
            </a:r>
          </a:p>
        </p:txBody>
      </p:sp>
      <p:pic>
        <p:nvPicPr>
          <p:cNvPr id="5" name="Picture 4">
            <a:extLst>
              <a:ext uri="{FF2B5EF4-FFF2-40B4-BE49-F238E27FC236}">
                <a16:creationId xmlns:a16="http://schemas.microsoft.com/office/drawing/2014/main" id="{5CFAB6E2-9689-5EBE-4050-6BA428C3C8A3}"/>
              </a:ext>
            </a:extLst>
          </p:cNvPr>
          <p:cNvPicPr>
            <a:picLocks noChangeAspect="1"/>
          </p:cNvPicPr>
          <p:nvPr/>
        </p:nvPicPr>
        <p:blipFill>
          <a:blip r:embed="rId3"/>
          <a:stretch>
            <a:fillRect/>
          </a:stretch>
        </p:blipFill>
        <p:spPr>
          <a:xfrm>
            <a:off x="6096000" y="1605495"/>
            <a:ext cx="5617465" cy="3356435"/>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06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218FF7-509B-9F70-89CA-1CF690309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7B74A-F9B9-C8F7-1DD9-5B3FCE2CD1E2}"/>
              </a:ext>
            </a:extLst>
          </p:cNvPr>
          <p:cNvSpPr>
            <a:spLocks noGrp="1"/>
          </p:cNvSpPr>
          <p:nvPr>
            <p:ph type="title"/>
          </p:nvPr>
        </p:nvSpPr>
        <p:spPr/>
        <p:txBody>
          <a:bodyPr/>
          <a:lstStyle/>
          <a:p>
            <a:r>
              <a:rPr lang="en-US" dirty="0"/>
              <a:t>Key Insights – Ideas for Social Strategies</a:t>
            </a:r>
          </a:p>
        </p:txBody>
      </p:sp>
      <p:sp>
        <p:nvSpPr>
          <p:cNvPr id="3" name="Content Placeholder 2">
            <a:extLst>
              <a:ext uri="{FF2B5EF4-FFF2-40B4-BE49-F238E27FC236}">
                <a16:creationId xmlns:a16="http://schemas.microsoft.com/office/drawing/2014/main" id="{BD4A1B5B-DECC-E42F-D221-2E29FF1739EE}"/>
              </a:ext>
            </a:extLst>
          </p:cNvPr>
          <p:cNvSpPr>
            <a:spLocks noGrp="1"/>
          </p:cNvSpPr>
          <p:nvPr>
            <p:ph idx="1"/>
          </p:nvPr>
        </p:nvSpPr>
        <p:spPr>
          <a:xfrm>
            <a:off x="838200" y="1690688"/>
            <a:ext cx="10515600" cy="4351338"/>
          </a:xfrm>
        </p:spPr>
        <p:txBody>
          <a:bodyPr/>
          <a:lstStyle/>
          <a:p>
            <a:r>
              <a:rPr lang="en-US" dirty="0"/>
              <a:t>Create a Spotify Character</a:t>
            </a:r>
          </a:p>
          <a:p>
            <a:pPr lvl="1"/>
            <a:r>
              <a:rPr lang="en-US" dirty="0"/>
              <a:t>Duolingo is a popular app that is using the power of a character to increase brand awareness. </a:t>
            </a:r>
          </a:p>
        </p:txBody>
      </p:sp>
    </p:spTree>
    <p:extLst>
      <p:ext uri="{BB962C8B-B14F-4D97-AF65-F5344CB8AC3E}">
        <p14:creationId xmlns:p14="http://schemas.microsoft.com/office/powerpoint/2010/main" val="98244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A46AB0-4E15-5B3F-6B30-22F1FAEF31E9}"/>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A352A4-EB0F-858C-8832-7535E4FAF205}"/>
              </a:ext>
            </a:extLst>
          </p:cNvPr>
          <p:cNvSpPr>
            <a:spLocks noGrp="1"/>
          </p:cNvSpPr>
          <p:nvPr>
            <p:ph type="title"/>
          </p:nvPr>
        </p:nvSpPr>
        <p:spPr>
          <a:xfrm>
            <a:off x="587600" y="1258348"/>
            <a:ext cx="3802722" cy="1842076"/>
          </a:xfrm>
        </p:spPr>
        <p:txBody>
          <a:bodyPr vert="horz" lIns="91440" tIns="45720" rIns="91440" bIns="45720" rtlCol="0" anchor="b">
            <a:normAutofit/>
          </a:bodyPr>
          <a:lstStyle/>
          <a:p>
            <a:pPr algn="ctr"/>
            <a:r>
              <a:rPr lang="en-US" kern="1200" dirty="0">
                <a:solidFill>
                  <a:schemeClr val="tx1"/>
                </a:solidFill>
                <a:latin typeface="+mj-lt"/>
                <a:ea typeface="+mj-ea"/>
                <a:cs typeface="+mj-cs"/>
              </a:rPr>
              <a:t>Listening           Action Loop</a:t>
            </a:r>
          </a:p>
        </p:txBody>
      </p:sp>
      <p:sp>
        <p:nvSpPr>
          <p:cNvPr id="3" name="Content Placeholder 2">
            <a:extLst>
              <a:ext uri="{FF2B5EF4-FFF2-40B4-BE49-F238E27FC236}">
                <a16:creationId xmlns:a16="http://schemas.microsoft.com/office/drawing/2014/main" id="{D194EEDA-B4D6-6BC4-830E-3F337D0B4F43}"/>
              </a:ext>
            </a:extLst>
          </p:cNvPr>
          <p:cNvSpPr>
            <a:spLocks noGrp="1"/>
          </p:cNvSpPr>
          <p:nvPr>
            <p:ph idx="1"/>
          </p:nvPr>
        </p:nvSpPr>
        <p:spPr>
          <a:xfrm>
            <a:off x="996287" y="3295997"/>
            <a:ext cx="3125337" cy="2196420"/>
          </a:xfrm>
        </p:spPr>
        <p:txBody>
          <a:bodyPr vert="horz" lIns="91440" tIns="45720" rIns="91440" bIns="45720" rtlCol="0">
            <a:normAutofit lnSpcReduction="10000"/>
          </a:bodyPr>
          <a:lstStyle/>
          <a:p>
            <a:pPr marL="0" indent="0" algn="ctr">
              <a:buNone/>
            </a:pPr>
            <a:r>
              <a:rPr lang="en-US" sz="2000" dirty="0"/>
              <a:t>The content created will be tracked using keywords and analytics. It will then be easier to track which campaigns and content is performing best. Once determined, adapting the content will be done.</a:t>
            </a:r>
            <a:endParaRPr lang="en-US" sz="2000" kern="1200" dirty="0">
              <a:solidFill>
                <a:schemeClr val="tx1"/>
              </a:solidFill>
              <a:latin typeface="+mn-lt"/>
              <a:ea typeface="+mn-ea"/>
              <a:cs typeface="+mn-cs"/>
            </a:endParaRPr>
          </a:p>
        </p:txBody>
      </p:sp>
      <p:pic>
        <p:nvPicPr>
          <p:cNvPr id="4" name="Picture 3" descr="A circle with colorful circles and text&#10;&#10;AI-generated content may be incorrect.">
            <a:extLst>
              <a:ext uri="{FF2B5EF4-FFF2-40B4-BE49-F238E27FC236}">
                <a16:creationId xmlns:a16="http://schemas.microsoft.com/office/drawing/2014/main" id="{1933FF0F-8678-562B-DC3B-6D6FB033F801}"/>
              </a:ext>
            </a:extLst>
          </p:cNvPr>
          <p:cNvPicPr>
            <a:picLocks noChangeAspect="1"/>
          </p:cNvPicPr>
          <p:nvPr/>
        </p:nvPicPr>
        <p:blipFill>
          <a:blip r:embed="rId3"/>
          <a:stretch>
            <a:fillRect/>
          </a:stretch>
        </p:blipFill>
        <p:spPr>
          <a:xfrm>
            <a:off x="5895751" y="852257"/>
            <a:ext cx="5708649" cy="5123511"/>
          </a:xfrm>
          <a:prstGeom prst="rect">
            <a:avLst/>
          </a:prstGeom>
        </p:spPr>
      </p:pic>
      <p:pic>
        <p:nvPicPr>
          <p:cNvPr id="5" name="Graphic 4" descr="Arrow Right with solid fill">
            <a:extLst>
              <a:ext uri="{FF2B5EF4-FFF2-40B4-BE49-F238E27FC236}">
                <a16:creationId xmlns:a16="http://schemas.microsoft.com/office/drawing/2014/main" id="{B4FED4EB-3C9E-8677-9F6F-8D5001EAA1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4424" y="1702844"/>
            <a:ext cx="914400" cy="914400"/>
          </a:xfrm>
          <a:prstGeom prst="rect">
            <a:avLst/>
          </a:prstGeom>
        </p:spPr>
      </p:pic>
    </p:spTree>
    <p:extLst>
      <p:ext uri="{BB962C8B-B14F-4D97-AF65-F5344CB8AC3E}">
        <p14:creationId xmlns:p14="http://schemas.microsoft.com/office/powerpoint/2010/main" val="3237130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590AB57-ADA9-5524-6C47-9B34FEBC45DA}"/>
              </a:ext>
            </a:extLst>
          </p:cNvPr>
          <p:cNvSpPr/>
          <p:nvPr/>
        </p:nvSpPr>
        <p:spPr>
          <a:xfrm>
            <a:off x="5241328" y="0"/>
            <a:ext cx="6950671" cy="6858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1BC809F-A079-F5B8-D22E-C3361B690545}"/>
              </a:ext>
            </a:extLst>
          </p:cNvPr>
          <p:cNvSpPr/>
          <p:nvPr/>
        </p:nvSpPr>
        <p:spPr>
          <a:xfrm>
            <a:off x="0" y="5780314"/>
            <a:ext cx="12192000" cy="107768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F11D4-3E15-FEBA-F1A5-EDBA5CE63A2B}"/>
              </a:ext>
            </a:extLst>
          </p:cNvPr>
          <p:cNvSpPr>
            <a:spLocks noGrp="1"/>
          </p:cNvSpPr>
          <p:nvPr>
            <p:ph type="title"/>
          </p:nvPr>
        </p:nvSpPr>
        <p:spPr>
          <a:xfrm>
            <a:off x="175396" y="54107"/>
            <a:ext cx="5159824" cy="1325563"/>
          </a:xfrm>
        </p:spPr>
        <p:txBody>
          <a:bodyPr/>
          <a:lstStyle/>
          <a:p>
            <a:r>
              <a:rPr lang="en-US" dirty="0"/>
              <a:t>Business Objectives</a:t>
            </a:r>
          </a:p>
        </p:txBody>
      </p:sp>
      <p:sp>
        <p:nvSpPr>
          <p:cNvPr id="3" name="Content Placeholder 2">
            <a:extLst>
              <a:ext uri="{FF2B5EF4-FFF2-40B4-BE49-F238E27FC236}">
                <a16:creationId xmlns:a16="http://schemas.microsoft.com/office/drawing/2014/main" id="{FFF27B59-41EC-AF38-6FCE-4397C154F249}"/>
              </a:ext>
            </a:extLst>
          </p:cNvPr>
          <p:cNvSpPr>
            <a:spLocks noGrp="1"/>
          </p:cNvSpPr>
          <p:nvPr>
            <p:ph idx="1"/>
          </p:nvPr>
        </p:nvSpPr>
        <p:spPr>
          <a:xfrm>
            <a:off x="323544" y="1272747"/>
            <a:ext cx="4717603" cy="4312506"/>
          </a:xfrm>
        </p:spPr>
        <p:txBody>
          <a:bodyPr>
            <a:normAutofit/>
          </a:bodyPr>
          <a:lstStyle/>
          <a:p>
            <a:pPr marL="0" indent="0">
              <a:buNone/>
            </a:pPr>
            <a:r>
              <a:rPr lang="en-US" sz="2200" dirty="0"/>
              <a:t>Given that Instagram is the top social media channel for product discovery, at 61%, it is important to maximize reach here (</a:t>
            </a:r>
            <a:r>
              <a:rPr lang="en-US" sz="2200" dirty="0" err="1"/>
              <a:t>SproutSocial</a:t>
            </a:r>
            <a:r>
              <a:rPr lang="en-US" sz="2200" dirty="0"/>
              <a:t>, 2025).</a:t>
            </a:r>
          </a:p>
          <a:p>
            <a:r>
              <a:rPr lang="en-US" sz="2200" dirty="0"/>
              <a:t>Increase Instagram engagement rate per post from 39.4k to 43.k by September 30</a:t>
            </a:r>
            <a:r>
              <a:rPr lang="en-US" sz="2200" baseline="30000" dirty="0"/>
              <a:t>th</a:t>
            </a:r>
            <a:r>
              <a:rPr lang="en-US" sz="2200" dirty="0"/>
              <a:t> by posting more video content. </a:t>
            </a:r>
          </a:p>
          <a:p>
            <a:r>
              <a:rPr lang="en-US" sz="2200" dirty="0"/>
              <a:t>Increase Instagram engagement for specific campaigns by utilizing Instagram Story highlights.</a:t>
            </a:r>
          </a:p>
        </p:txBody>
      </p:sp>
      <p:pic>
        <p:nvPicPr>
          <p:cNvPr id="8" name="Picture 7" descr="A screenshot of a graph&#10;&#10;AI-generated content may be incorrect.">
            <a:extLst>
              <a:ext uri="{FF2B5EF4-FFF2-40B4-BE49-F238E27FC236}">
                <a16:creationId xmlns:a16="http://schemas.microsoft.com/office/drawing/2014/main" id="{F9666599-8B51-D95B-7E53-7EFB5E523519}"/>
              </a:ext>
            </a:extLst>
          </p:cNvPr>
          <p:cNvPicPr>
            <a:picLocks noChangeAspect="1"/>
          </p:cNvPicPr>
          <p:nvPr/>
        </p:nvPicPr>
        <p:blipFill>
          <a:blip r:embed="rId3"/>
          <a:stretch>
            <a:fillRect/>
          </a:stretch>
        </p:blipFill>
        <p:spPr>
          <a:xfrm>
            <a:off x="5807766" y="387733"/>
            <a:ext cx="5817793" cy="3223098"/>
          </a:xfrm>
          <a:prstGeom prst="rect">
            <a:avLst/>
          </a:prstGeom>
        </p:spPr>
      </p:pic>
      <p:sp>
        <p:nvSpPr>
          <p:cNvPr id="12" name="TextBox 11">
            <a:extLst>
              <a:ext uri="{FF2B5EF4-FFF2-40B4-BE49-F238E27FC236}">
                <a16:creationId xmlns:a16="http://schemas.microsoft.com/office/drawing/2014/main" id="{3213DE19-8C46-F7E1-84B1-A37E9F324343}"/>
              </a:ext>
            </a:extLst>
          </p:cNvPr>
          <p:cNvSpPr txBox="1"/>
          <p:nvPr/>
        </p:nvSpPr>
        <p:spPr>
          <a:xfrm>
            <a:off x="175396" y="5903658"/>
            <a:ext cx="5920604" cy="830997"/>
          </a:xfrm>
          <a:prstGeom prst="rect">
            <a:avLst/>
          </a:prstGeom>
          <a:noFill/>
        </p:spPr>
        <p:txBody>
          <a:bodyPr wrap="square">
            <a:spAutoFit/>
          </a:bodyPr>
          <a:lstStyle/>
          <a:p>
            <a:pPr algn="l">
              <a:buNone/>
            </a:pPr>
            <a:r>
              <a:rPr lang="en-US" sz="1600" b="0" i="0" u="none" strike="noStrike" dirty="0" err="1">
                <a:solidFill>
                  <a:srgbClr val="000000"/>
                </a:solidFill>
                <a:effectLst/>
              </a:rPr>
              <a:t>Zote</a:t>
            </a:r>
            <a:r>
              <a:rPr lang="en-US" sz="1600" b="0" i="0" u="none" strike="noStrike" dirty="0">
                <a:solidFill>
                  <a:srgbClr val="000000"/>
                </a:solidFill>
                <a:effectLst/>
              </a:rPr>
              <a:t>, J. (2025, June 20). </a:t>
            </a:r>
            <a:r>
              <a:rPr lang="en-US" sz="1600" b="0" i="1" u="none" strike="noStrike" dirty="0">
                <a:solidFill>
                  <a:srgbClr val="000000"/>
                </a:solidFill>
                <a:effectLst/>
              </a:rPr>
              <a:t>26 Instagram stats you need to know for 2025</a:t>
            </a:r>
            <a:r>
              <a:rPr lang="en-US" sz="1600" b="0" i="0" u="none" strike="noStrike" dirty="0">
                <a:solidFill>
                  <a:srgbClr val="000000"/>
                </a:solidFill>
                <a:effectLst/>
              </a:rPr>
              <a:t>. Sprout Social. https://</a:t>
            </a:r>
            <a:r>
              <a:rPr lang="en-US" sz="1600" b="0" i="0" u="none" strike="noStrike" dirty="0" err="1">
                <a:solidFill>
                  <a:srgbClr val="000000"/>
                </a:solidFill>
                <a:effectLst/>
              </a:rPr>
              <a:t>sproutsocial.com</a:t>
            </a:r>
            <a:r>
              <a:rPr lang="en-US" sz="1600" b="0" i="0" u="none" strike="noStrike" dirty="0">
                <a:solidFill>
                  <a:srgbClr val="000000"/>
                </a:solidFill>
                <a:effectLst/>
              </a:rPr>
              <a:t>/insights/</a:t>
            </a:r>
            <a:r>
              <a:rPr lang="en-US" sz="1600" b="0" i="0" u="none" strike="noStrike" dirty="0" err="1">
                <a:solidFill>
                  <a:srgbClr val="000000"/>
                </a:solidFill>
                <a:effectLst/>
              </a:rPr>
              <a:t>instagram</a:t>
            </a:r>
            <a:r>
              <a:rPr lang="en-US" sz="1600" b="0" i="0" u="none" strike="noStrike" dirty="0">
                <a:solidFill>
                  <a:srgbClr val="000000"/>
                </a:solidFill>
                <a:effectLst/>
              </a:rPr>
              <a:t>-stats/ </a:t>
            </a:r>
          </a:p>
        </p:txBody>
      </p:sp>
      <p:pic>
        <p:nvPicPr>
          <p:cNvPr id="15" name="Picture 14">
            <a:extLst>
              <a:ext uri="{FF2B5EF4-FFF2-40B4-BE49-F238E27FC236}">
                <a16:creationId xmlns:a16="http://schemas.microsoft.com/office/drawing/2014/main" id="{66E56E64-9DAE-9266-EA80-94C7DF6A212C}"/>
              </a:ext>
            </a:extLst>
          </p:cNvPr>
          <p:cNvPicPr>
            <a:picLocks noChangeAspect="1"/>
          </p:cNvPicPr>
          <p:nvPr/>
        </p:nvPicPr>
        <p:blipFill>
          <a:blip r:embed="rId4"/>
          <a:srcRect t="24541" b="38136"/>
          <a:stretch>
            <a:fillRect/>
          </a:stretch>
        </p:blipFill>
        <p:spPr>
          <a:xfrm>
            <a:off x="6274116" y="3889247"/>
            <a:ext cx="5377897" cy="2580736"/>
          </a:xfrm>
          <a:prstGeom prst="rect">
            <a:avLst/>
          </a:prstGeom>
        </p:spPr>
      </p:pic>
    </p:spTree>
    <p:extLst>
      <p:ext uri="{BB962C8B-B14F-4D97-AF65-F5344CB8AC3E}">
        <p14:creationId xmlns:p14="http://schemas.microsoft.com/office/powerpoint/2010/main" val="284713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6E4176-2C25-F273-4941-54109ED3A133}"/>
              </a:ext>
            </a:extLst>
          </p:cNvPr>
          <p:cNvSpPr>
            <a:spLocks noGrp="1"/>
          </p:cNvSpPr>
          <p:nvPr>
            <p:ph type="title"/>
          </p:nvPr>
        </p:nvSpPr>
        <p:spPr>
          <a:xfrm>
            <a:off x="1137034" y="609597"/>
            <a:ext cx="9392421" cy="1330841"/>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406689DB-2CAC-66B5-2AF7-A5E18C1C896F}"/>
              </a:ext>
            </a:extLst>
          </p:cNvPr>
          <p:cNvSpPr>
            <a:spLocks noGrp="1"/>
          </p:cNvSpPr>
          <p:nvPr>
            <p:ph idx="1"/>
          </p:nvPr>
        </p:nvSpPr>
        <p:spPr>
          <a:xfrm>
            <a:off x="1108202" y="2486371"/>
            <a:ext cx="4958966" cy="3833335"/>
          </a:xfrm>
        </p:spPr>
        <p:txBody>
          <a:bodyPr>
            <a:normAutofit/>
          </a:bodyPr>
          <a:lstStyle/>
          <a:p>
            <a:pPr marL="0" indent="0">
              <a:buNone/>
            </a:pPr>
            <a:r>
              <a:rPr lang="en-US" dirty="0"/>
              <a:t>By implementing new ideas, strategic keywords, and monitoring social media and competitors, Spotify can ensure a compelling social media presence. Measuring performance of content and adapting will continually strengthen the efforts. </a:t>
            </a:r>
          </a:p>
        </p:txBody>
      </p:sp>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green text on a black background&#10;&#10;AI-generated content may be incorrect.">
            <a:extLst>
              <a:ext uri="{FF2B5EF4-FFF2-40B4-BE49-F238E27FC236}">
                <a16:creationId xmlns:a16="http://schemas.microsoft.com/office/drawing/2014/main" id="{39C8D51A-3500-3EB6-EA66-E778FA12ED10}"/>
              </a:ext>
            </a:extLst>
          </p:cNvPr>
          <p:cNvPicPr>
            <a:picLocks noChangeAspect="1"/>
          </p:cNvPicPr>
          <p:nvPr/>
        </p:nvPicPr>
        <p:blipFill>
          <a:blip r:embed="rId3"/>
          <a:stretch>
            <a:fillRect/>
          </a:stretch>
        </p:blipFill>
        <p:spPr>
          <a:xfrm>
            <a:off x="9899045" y="6031697"/>
            <a:ext cx="2117559" cy="578919"/>
          </a:xfrm>
          <a:prstGeom prst="rect">
            <a:avLst/>
          </a:prstGeom>
        </p:spPr>
      </p:pic>
      <p:sp>
        <p:nvSpPr>
          <p:cNvPr id="12" name="Oval 11">
            <a:extLst>
              <a:ext uri="{FF2B5EF4-FFF2-40B4-BE49-F238E27FC236}">
                <a16:creationId xmlns:a16="http://schemas.microsoft.com/office/drawing/2014/main" id="{F1F0171E-A955-E362-A1E1-CE9FD975F6C6}"/>
              </a:ext>
            </a:extLst>
          </p:cNvPr>
          <p:cNvSpPr/>
          <p:nvPr/>
        </p:nvSpPr>
        <p:spPr>
          <a:xfrm>
            <a:off x="6611169" y="692416"/>
            <a:ext cx="2175642" cy="205912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Document outline">
            <a:extLst>
              <a:ext uri="{FF2B5EF4-FFF2-40B4-BE49-F238E27FC236}">
                <a16:creationId xmlns:a16="http://schemas.microsoft.com/office/drawing/2014/main" id="{B1C21E0A-76A2-0583-5449-1B4FE183A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55239" y="1183183"/>
            <a:ext cx="1087502" cy="1087502"/>
          </a:xfrm>
          <a:prstGeom prst="rect">
            <a:avLst/>
          </a:prstGeom>
        </p:spPr>
      </p:pic>
      <p:sp>
        <p:nvSpPr>
          <p:cNvPr id="14" name="Oval 13">
            <a:extLst>
              <a:ext uri="{FF2B5EF4-FFF2-40B4-BE49-F238E27FC236}">
                <a16:creationId xmlns:a16="http://schemas.microsoft.com/office/drawing/2014/main" id="{1B367715-CAF8-A279-D223-20A47B0DDB5B}"/>
              </a:ext>
            </a:extLst>
          </p:cNvPr>
          <p:cNvSpPr/>
          <p:nvPr/>
        </p:nvSpPr>
        <p:spPr>
          <a:xfrm>
            <a:off x="9417432" y="1969768"/>
            <a:ext cx="2175642" cy="205912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B57DAC4-9165-2998-5585-0642F63E0D3B}"/>
              </a:ext>
            </a:extLst>
          </p:cNvPr>
          <p:cNvSpPr/>
          <p:nvPr/>
        </p:nvSpPr>
        <p:spPr>
          <a:xfrm>
            <a:off x="7068688" y="3567037"/>
            <a:ext cx="2175642" cy="205912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Comment Like outline">
            <a:extLst>
              <a:ext uri="{FF2B5EF4-FFF2-40B4-BE49-F238E27FC236}">
                <a16:creationId xmlns:a16="http://schemas.microsoft.com/office/drawing/2014/main" id="{81FB35CE-1986-AF3B-4A57-28932E366A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6707" y="2466818"/>
            <a:ext cx="1157091" cy="1157091"/>
          </a:xfrm>
          <a:prstGeom prst="rect">
            <a:avLst/>
          </a:prstGeom>
        </p:spPr>
      </p:pic>
      <p:pic>
        <p:nvPicPr>
          <p:cNvPr id="10" name="Graphic 9" descr="Cycle with people outline">
            <a:extLst>
              <a:ext uri="{FF2B5EF4-FFF2-40B4-BE49-F238E27FC236}">
                <a16:creationId xmlns:a16="http://schemas.microsoft.com/office/drawing/2014/main" id="{68883948-2C78-D897-9047-5A80BCC362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2018" y="3972427"/>
            <a:ext cx="1248344" cy="1248344"/>
          </a:xfrm>
          <a:prstGeom prst="rect">
            <a:avLst/>
          </a:prstGeom>
        </p:spPr>
      </p:pic>
    </p:spTree>
    <p:extLst>
      <p:ext uri="{BB962C8B-B14F-4D97-AF65-F5344CB8AC3E}">
        <p14:creationId xmlns:p14="http://schemas.microsoft.com/office/powerpoint/2010/main" val="164865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242A9-C40A-1FFC-E91E-4ECF2252C09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References</a:t>
            </a:r>
          </a:p>
        </p:txBody>
      </p:sp>
      <p:sp>
        <p:nvSpPr>
          <p:cNvPr id="3" name="Content Placeholder 2">
            <a:extLst>
              <a:ext uri="{FF2B5EF4-FFF2-40B4-BE49-F238E27FC236}">
                <a16:creationId xmlns:a16="http://schemas.microsoft.com/office/drawing/2014/main" id="{94211834-A319-5422-A56F-EB97A0E86008}"/>
              </a:ext>
            </a:extLst>
          </p:cNvPr>
          <p:cNvSpPr>
            <a:spLocks noGrp="1"/>
          </p:cNvSpPr>
          <p:nvPr>
            <p:ph idx="1"/>
          </p:nvPr>
        </p:nvSpPr>
        <p:spPr>
          <a:xfrm>
            <a:off x="4367695" y="247384"/>
            <a:ext cx="6997911" cy="6363232"/>
          </a:xfrm>
        </p:spPr>
        <p:txBody>
          <a:bodyPr anchor="ctr">
            <a:normAutofit/>
          </a:bodyPr>
          <a:lstStyle/>
          <a:p>
            <a:pPr marL="0" indent="0">
              <a:buNone/>
            </a:pPr>
            <a:r>
              <a:rPr lang="en-US" sz="1600" i="1" dirty="0">
                <a:solidFill>
                  <a:srgbClr val="000000"/>
                </a:solidFill>
              </a:rPr>
              <a:t>Report 1</a:t>
            </a:r>
            <a:r>
              <a:rPr lang="en-US" sz="1600" dirty="0">
                <a:solidFill>
                  <a:srgbClr val="000000"/>
                </a:solidFill>
              </a:rPr>
              <a:t>. Rival IQ. (2022, May 3). </a:t>
            </a:r>
            <a:r>
              <a:rPr lang="en-US" sz="1600" dirty="0">
                <a:solidFill>
                  <a:srgbClr val="000000"/>
                </a:solidFill>
                <a:hlinkClick r:id="rId3"/>
              </a:rPr>
              <a:t>https://www.rivaliq.com/free-social-media-analytics/report/#reports-tiktok-g0a3E7cAFc22</a:t>
            </a:r>
            <a:endParaRPr lang="en-US" sz="1600" dirty="0">
              <a:solidFill>
                <a:srgbClr val="000000"/>
              </a:solidFill>
            </a:endParaRPr>
          </a:p>
          <a:p>
            <a:pPr marL="0" indent="0">
              <a:buNone/>
            </a:pPr>
            <a:endParaRPr lang="en-US" sz="1600" i="1" dirty="0">
              <a:solidFill>
                <a:srgbClr val="000000"/>
              </a:solidFill>
            </a:endParaRPr>
          </a:p>
          <a:p>
            <a:pPr marL="0" indent="0">
              <a:buNone/>
            </a:pPr>
            <a:r>
              <a:rPr lang="en-US" sz="1600" i="1" dirty="0">
                <a:solidFill>
                  <a:srgbClr val="000000"/>
                </a:solidFill>
              </a:rPr>
              <a:t>Report 2</a:t>
            </a:r>
            <a:r>
              <a:rPr lang="en-US" sz="1600" dirty="0">
                <a:solidFill>
                  <a:srgbClr val="000000"/>
                </a:solidFill>
              </a:rPr>
              <a:t>. Rival IQ. (2022a, May 3). </a:t>
            </a:r>
            <a:r>
              <a:rPr lang="en-US" sz="1600" dirty="0">
                <a:solidFill>
                  <a:srgbClr val="000000"/>
                </a:solidFill>
                <a:hlinkClick r:id="rId4"/>
              </a:rPr>
              <a:t>https://www.rivaliq.com/free-social-media-analytics/report/#reports-tiktok-gfB2803c3D9D</a:t>
            </a:r>
            <a:endParaRPr lang="en-US" sz="1600" dirty="0">
              <a:solidFill>
                <a:srgbClr val="000000"/>
              </a:solidFill>
            </a:endParaRPr>
          </a:p>
          <a:p>
            <a:pPr marL="0" indent="0">
              <a:buNone/>
            </a:pPr>
            <a:endParaRPr lang="en-US" sz="1600" i="1" dirty="0">
              <a:solidFill>
                <a:srgbClr val="000000"/>
              </a:solidFill>
            </a:endParaRPr>
          </a:p>
          <a:p>
            <a:pPr marL="0" indent="0">
              <a:buNone/>
            </a:pPr>
            <a:r>
              <a:rPr lang="en-US" sz="1600" i="1" dirty="0"/>
              <a:t>Report 3</a:t>
            </a:r>
            <a:r>
              <a:rPr lang="en-US" sz="1600" dirty="0"/>
              <a:t>. Rival IQ. (2022a, May 3). </a:t>
            </a:r>
            <a:r>
              <a:rPr lang="en-US" sz="1600" dirty="0">
                <a:hlinkClick r:id="rId5"/>
              </a:rPr>
              <a:t>https://www.rivaliq.com/free-social-media-analytics/report/#reports-instagram-gbc7A2372493</a:t>
            </a:r>
            <a:endParaRPr lang="en-US" sz="1600" dirty="0"/>
          </a:p>
          <a:p>
            <a:pPr marL="0" indent="0">
              <a:buNone/>
            </a:pPr>
            <a:endParaRPr lang="en-US" sz="1600" dirty="0"/>
          </a:p>
          <a:p>
            <a:pPr marL="0" indent="0">
              <a:buNone/>
            </a:pPr>
            <a:r>
              <a:rPr lang="en-US" sz="1600" i="1" dirty="0">
                <a:solidFill>
                  <a:srgbClr val="000000"/>
                </a:solidFill>
              </a:rPr>
              <a:t>Report 4</a:t>
            </a:r>
            <a:r>
              <a:rPr lang="en-US" sz="1600" dirty="0">
                <a:solidFill>
                  <a:srgbClr val="000000"/>
                </a:solidFill>
              </a:rPr>
              <a:t>. Rival IQ. (2022a, May 3). </a:t>
            </a:r>
            <a:r>
              <a:rPr lang="en-US" sz="1600" dirty="0">
                <a:solidFill>
                  <a:srgbClr val="000000"/>
                </a:solidFill>
                <a:hlinkClick r:id="rId6"/>
              </a:rPr>
              <a:t>https://www.rivaliq.com/free-social-media-analytics/report/#reports-instagram-gBE8c22cDFF4</a:t>
            </a:r>
            <a:endParaRPr lang="en-US" sz="1600" dirty="0">
              <a:solidFill>
                <a:srgbClr val="000000"/>
              </a:solidFill>
            </a:endParaRPr>
          </a:p>
          <a:p>
            <a:pPr marL="0" indent="0">
              <a:buNone/>
            </a:pPr>
            <a:endParaRPr lang="en-US" sz="1600" dirty="0"/>
          </a:p>
          <a:p>
            <a:pPr marL="0" indent="0">
              <a:buNone/>
            </a:pPr>
            <a:r>
              <a:rPr lang="en-US" sz="1600" dirty="0"/>
              <a:t>Quesenberry, K. (2024, January 22). </a:t>
            </a:r>
            <a:r>
              <a:rPr lang="en-US" sz="1600" i="1" dirty="0"/>
              <a:t>Social media not giving what you want? you need a social media audit.</a:t>
            </a:r>
            <a:r>
              <a:rPr lang="en-US" sz="1600" dirty="0"/>
              <a:t> Post Control Marketing. </a:t>
            </a:r>
            <a:r>
              <a:rPr lang="en-US" sz="1600" dirty="0">
                <a:hlinkClick r:id="rId7"/>
              </a:rPr>
              <a:t>https://www.postcontrolmarketing.com/social-media-audit/</a:t>
            </a:r>
            <a:endParaRPr lang="en-US" sz="1600" dirty="0"/>
          </a:p>
          <a:p>
            <a:pPr marL="0" indent="0">
              <a:buNone/>
            </a:pPr>
            <a:endParaRPr lang="en-US" sz="1600" dirty="0"/>
          </a:p>
          <a:p>
            <a:pPr marL="0" indent="0">
              <a:buNone/>
            </a:pPr>
            <a:r>
              <a:rPr lang="en-US" sz="1600" dirty="0" err="1"/>
              <a:t>Zote</a:t>
            </a:r>
            <a:r>
              <a:rPr lang="en-US" sz="1600" dirty="0"/>
              <a:t>, J. (2025, June 20). </a:t>
            </a:r>
            <a:r>
              <a:rPr lang="en-US" sz="1600" i="1" dirty="0"/>
              <a:t>26 Instagram stats you need to know for 2025</a:t>
            </a:r>
            <a:r>
              <a:rPr lang="en-US" sz="1600" dirty="0"/>
              <a:t>. Sprout Social. </a:t>
            </a:r>
            <a:r>
              <a:rPr lang="en-US" sz="1600" dirty="0">
                <a:hlinkClick r:id="rId8"/>
              </a:rPr>
              <a:t>https://sproutsocial.com/insights/instagram-stats/</a:t>
            </a:r>
            <a:endParaRPr lang="en-US" sz="1600" dirty="0"/>
          </a:p>
        </p:txBody>
      </p:sp>
    </p:spTree>
    <p:extLst>
      <p:ext uri="{BB962C8B-B14F-4D97-AF65-F5344CB8AC3E}">
        <p14:creationId xmlns:p14="http://schemas.microsoft.com/office/powerpoint/2010/main" val="1647054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3987-8728-64DE-40B7-15BB96C47C2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72A9A20-260C-4840-A2A4-F9D5C747E325}"/>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A68F8-D839-D267-E003-2231E9404C31}"/>
              </a:ext>
            </a:extLst>
          </p:cNvPr>
          <p:cNvSpPr>
            <a:spLocks noGrp="1"/>
          </p:cNvSpPr>
          <p:nvPr>
            <p:ph type="ctrTitle"/>
          </p:nvPr>
        </p:nvSpPr>
        <p:spPr>
          <a:xfrm>
            <a:off x="4863093" y="1430588"/>
            <a:ext cx="5130667" cy="1489841"/>
          </a:xfrm>
        </p:spPr>
        <p:txBody>
          <a:bodyPr>
            <a:normAutofit/>
          </a:bodyPr>
          <a:lstStyle/>
          <a:p>
            <a:r>
              <a:rPr lang="en-US" sz="8000" dirty="0">
                <a:latin typeface="Bauhaus 93" pitchFamily="82" charset="77"/>
              </a:rPr>
              <a:t>Spotify</a:t>
            </a:r>
          </a:p>
        </p:txBody>
      </p:sp>
      <p:sp>
        <p:nvSpPr>
          <p:cNvPr id="3" name="Subtitle 2">
            <a:extLst>
              <a:ext uri="{FF2B5EF4-FFF2-40B4-BE49-F238E27FC236}">
                <a16:creationId xmlns:a16="http://schemas.microsoft.com/office/drawing/2014/main" id="{B7A5EB06-CA1A-419E-B022-328F375EB306}"/>
              </a:ext>
            </a:extLst>
          </p:cNvPr>
          <p:cNvSpPr>
            <a:spLocks noGrp="1"/>
          </p:cNvSpPr>
          <p:nvPr>
            <p:ph type="subTitle" idx="1"/>
          </p:nvPr>
        </p:nvSpPr>
        <p:spPr>
          <a:xfrm>
            <a:off x="4229394" y="3383845"/>
            <a:ext cx="5456663" cy="3010738"/>
          </a:xfrm>
        </p:spPr>
        <p:txBody>
          <a:bodyPr>
            <a:normAutofit/>
          </a:bodyPr>
          <a:lstStyle/>
          <a:p>
            <a:pPr algn="l"/>
            <a:r>
              <a:rPr lang="en-US" b="1" dirty="0"/>
              <a:t>Social Media Analysis</a:t>
            </a:r>
          </a:p>
          <a:p>
            <a:pPr algn="l"/>
            <a:r>
              <a:rPr lang="en-US" dirty="0"/>
              <a:t>Hannah Wilkinson</a:t>
            </a:r>
          </a:p>
          <a:p>
            <a:pPr algn="l"/>
            <a:r>
              <a:rPr lang="en-US" dirty="0"/>
              <a:t>IMC – 541 – 900</a:t>
            </a:r>
          </a:p>
          <a:p>
            <a:pPr algn="l"/>
            <a:r>
              <a:rPr lang="en-US" dirty="0"/>
              <a:t>Week 3 Writing Assignment</a:t>
            </a:r>
          </a:p>
          <a:p>
            <a:pPr algn="l"/>
            <a:r>
              <a:rPr lang="en-US" dirty="0"/>
              <a:t>Professor Neal Stewart</a:t>
            </a:r>
          </a:p>
          <a:p>
            <a:pPr algn="l"/>
            <a:r>
              <a:rPr lang="en-US" dirty="0"/>
              <a:t>September 8, 2025</a:t>
            </a:r>
          </a:p>
          <a:p>
            <a:endParaRPr lang="en-US" dirty="0"/>
          </a:p>
        </p:txBody>
      </p:sp>
      <p:pic>
        <p:nvPicPr>
          <p:cNvPr id="4" name="Picture 3">
            <a:extLst>
              <a:ext uri="{FF2B5EF4-FFF2-40B4-BE49-F238E27FC236}">
                <a16:creationId xmlns:a16="http://schemas.microsoft.com/office/drawing/2014/main" id="{2DC00FA0-89FB-7742-4968-5811F118E883}"/>
              </a:ext>
            </a:extLst>
          </p:cNvPr>
          <p:cNvPicPr>
            <a:picLocks noChangeAspect="1"/>
          </p:cNvPicPr>
          <p:nvPr/>
        </p:nvPicPr>
        <p:blipFill>
          <a:blip r:embed="rId2"/>
          <a:srcRect t="3814" b="4996"/>
          <a:stretch>
            <a:fillRect/>
          </a:stretch>
        </p:blipFill>
        <p:spPr>
          <a:xfrm>
            <a:off x="4164593" y="1600200"/>
            <a:ext cx="1397000" cy="1320229"/>
          </a:xfrm>
          <a:prstGeom prst="ellipse">
            <a:avLst/>
          </a:prstGeom>
        </p:spPr>
      </p:pic>
      <p:pic>
        <p:nvPicPr>
          <p:cNvPr id="7" name="Picture 6">
            <a:extLst>
              <a:ext uri="{FF2B5EF4-FFF2-40B4-BE49-F238E27FC236}">
                <a16:creationId xmlns:a16="http://schemas.microsoft.com/office/drawing/2014/main" id="{D1E3543F-7AF5-301F-AE2A-CC4530E6D6D9}"/>
              </a:ext>
            </a:extLst>
          </p:cNvPr>
          <p:cNvPicPr>
            <a:picLocks noChangeAspect="1"/>
          </p:cNvPicPr>
          <p:nvPr/>
        </p:nvPicPr>
        <p:blipFill>
          <a:blip r:embed="rId3"/>
          <a:srcRect l="37037" r="36441"/>
          <a:stretch>
            <a:fillRect/>
          </a:stretch>
        </p:blipFill>
        <p:spPr>
          <a:xfrm>
            <a:off x="754103" y="460837"/>
            <a:ext cx="2803144" cy="5936325"/>
          </a:xfrm>
          <a:prstGeom prst="roundRect">
            <a:avLst/>
          </a:prstGeom>
        </p:spPr>
      </p:pic>
      <p:pic>
        <p:nvPicPr>
          <p:cNvPr id="5" name="Picture 4">
            <a:extLst>
              <a:ext uri="{FF2B5EF4-FFF2-40B4-BE49-F238E27FC236}">
                <a16:creationId xmlns:a16="http://schemas.microsoft.com/office/drawing/2014/main" id="{3064A69F-DF61-2961-8576-0DA9F6BF5FD7}"/>
              </a:ext>
            </a:extLst>
          </p:cNvPr>
          <p:cNvPicPr>
            <a:picLocks noChangeAspect="1"/>
          </p:cNvPicPr>
          <p:nvPr/>
        </p:nvPicPr>
        <p:blipFill>
          <a:blip r:embed="rId4"/>
          <a:stretch>
            <a:fillRect/>
          </a:stretch>
        </p:blipFill>
        <p:spPr>
          <a:xfrm>
            <a:off x="319546" y="80963"/>
            <a:ext cx="3590302" cy="6666678"/>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54A5A111-B637-B5A1-5C01-7F4E33AED7C8}"/>
              </a:ext>
            </a:extLst>
          </p:cNvPr>
          <p:cNvPicPr>
            <a:picLocks noChangeAspect="1"/>
          </p:cNvPicPr>
          <p:nvPr/>
        </p:nvPicPr>
        <p:blipFill>
          <a:blip r:embed="rId5"/>
          <a:srcRect l="7172" t="9703" r="52868" b="72158"/>
          <a:stretch>
            <a:fillRect/>
          </a:stretch>
        </p:blipFill>
        <p:spPr>
          <a:xfrm>
            <a:off x="9778731" y="460837"/>
            <a:ext cx="1827058" cy="1799477"/>
          </a:xfrm>
          <a:prstGeom prst="roundRect">
            <a:avLst/>
          </a:prstGeom>
        </p:spPr>
      </p:pic>
      <p:pic>
        <p:nvPicPr>
          <p:cNvPr id="18" name="Picture 17" descr="A screenshot of a phone&#10;&#10;AI-generated content may be incorrect.">
            <a:extLst>
              <a:ext uri="{FF2B5EF4-FFF2-40B4-BE49-F238E27FC236}">
                <a16:creationId xmlns:a16="http://schemas.microsoft.com/office/drawing/2014/main" id="{3099F068-DED5-6917-7D2D-315812E32957}"/>
              </a:ext>
            </a:extLst>
          </p:cNvPr>
          <p:cNvPicPr>
            <a:picLocks noChangeAspect="1"/>
          </p:cNvPicPr>
          <p:nvPr/>
        </p:nvPicPr>
        <p:blipFill>
          <a:blip r:embed="rId6"/>
          <a:srcRect l="7483" t="9582" r="53087" b="72525"/>
          <a:stretch>
            <a:fillRect/>
          </a:stretch>
        </p:blipFill>
        <p:spPr>
          <a:xfrm>
            <a:off x="9778732" y="2508620"/>
            <a:ext cx="1827057" cy="1799001"/>
          </a:xfrm>
          <a:prstGeom prst="roundRect">
            <a:avLst/>
          </a:prstGeom>
        </p:spPr>
      </p:pic>
      <p:pic>
        <p:nvPicPr>
          <p:cNvPr id="16" name="Picture 15" descr="A screenshot of a phone&#10;&#10;AI-generated content may be incorrect.">
            <a:extLst>
              <a:ext uri="{FF2B5EF4-FFF2-40B4-BE49-F238E27FC236}">
                <a16:creationId xmlns:a16="http://schemas.microsoft.com/office/drawing/2014/main" id="{96AA4EF3-58C2-1640-2470-A60DA5199ACA}"/>
              </a:ext>
            </a:extLst>
          </p:cNvPr>
          <p:cNvPicPr>
            <a:picLocks noChangeAspect="1"/>
          </p:cNvPicPr>
          <p:nvPr/>
        </p:nvPicPr>
        <p:blipFill>
          <a:blip r:embed="rId7"/>
          <a:srcRect l="7514" t="9355" r="52868" b="72270"/>
          <a:stretch>
            <a:fillRect/>
          </a:stretch>
        </p:blipFill>
        <p:spPr>
          <a:xfrm>
            <a:off x="9778731" y="4555928"/>
            <a:ext cx="1827058" cy="1838655"/>
          </a:xfrm>
          <a:prstGeom prst="roundRect">
            <a:avLst/>
          </a:prstGeom>
        </p:spPr>
      </p:pic>
    </p:spTree>
    <p:extLst>
      <p:ext uri="{BB962C8B-B14F-4D97-AF65-F5344CB8AC3E}">
        <p14:creationId xmlns:p14="http://schemas.microsoft.com/office/powerpoint/2010/main" val="372785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48AA-B7AD-9E38-AAF9-62B942EDF89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313D609-2F76-03D6-AACA-86E5B7210F58}"/>
              </a:ext>
            </a:extLst>
          </p:cNvPr>
          <p:cNvSpPr>
            <a:spLocks noGrp="1" noRot="1" noMove="1" noResize="1" noEditPoints="1" noAdjustHandles="1" noChangeArrowheads="1" noChangeShapeType="1"/>
          </p:cNvSpPr>
          <p:nvPr/>
        </p:nvSpPr>
        <p:spPr>
          <a:xfrm>
            <a:off x="0" y="2463509"/>
            <a:ext cx="2117558" cy="4379054"/>
          </a:xfrm>
          <a:prstGeom prst="rect">
            <a:avLst/>
          </a:prstGeom>
          <a:solidFill>
            <a:srgbClr val="F1AD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4C1564-43C9-384B-EA0C-F56AC2612088}"/>
              </a:ext>
            </a:extLst>
          </p:cNvPr>
          <p:cNvSpPr>
            <a:spLocks noGrp="1"/>
          </p:cNvSpPr>
          <p:nvPr>
            <p:ph idx="1"/>
          </p:nvPr>
        </p:nvSpPr>
        <p:spPr>
          <a:xfrm>
            <a:off x="5563790" y="972873"/>
            <a:ext cx="6452813" cy="4903100"/>
          </a:xfrm>
        </p:spPr>
        <p:txBody>
          <a:bodyPr anchor="ctr">
            <a:normAutofit/>
          </a:bodyPr>
          <a:lstStyle/>
          <a:p>
            <a:pPr marL="0" indent="0">
              <a:buSzPct val="83000"/>
              <a:buNone/>
            </a:pPr>
            <a:r>
              <a:rPr lang="en-US" sz="2400" dirty="0"/>
              <a:t>Although Spotify continually takes the lead in the music streaming industry, it is also just as important that Spotify adapts and develops a strong social media presence to hold that place. Spotify lacks in some areas of engagement and innovation which can help create a bigger presence. </a:t>
            </a:r>
          </a:p>
          <a:p>
            <a:pPr marL="0" indent="0">
              <a:buSzPct val="83000"/>
              <a:buNone/>
            </a:pPr>
            <a:endParaRPr lang="en-US" sz="2400" dirty="0"/>
          </a:p>
          <a:p>
            <a:pPr marL="0" indent="0">
              <a:buSzPct val="83000"/>
              <a:buNone/>
            </a:pPr>
            <a:r>
              <a:rPr lang="en-US" sz="2400" dirty="0"/>
              <a:t>By incorporating strategic keywords, measuring campaign analytics, and adding new ideas, Spotify can keep working to take the lead in the social media realm. </a:t>
            </a:r>
          </a:p>
        </p:txBody>
      </p:sp>
      <p:sp>
        <p:nvSpPr>
          <p:cNvPr id="4" name="Title 1">
            <a:extLst>
              <a:ext uri="{FF2B5EF4-FFF2-40B4-BE49-F238E27FC236}">
                <a16:creationId xmlns:a16="http://schemas.microsoft.com/office/drawing/2014/main" id="{9524AE43-CADE-E128-1E9D-566AC1B0369E}"/>
              </a:ext>
            </a:extLst>
          </p:cNvPr>
          <p:cNvSpPr txBox="1">
            <a:spLocks/>
          </p:cNvSpPr>
          <p:nvPr/>
        </p:nvSpPr>
        <p:spPr>
          <a:xfrm>
            <a:off x="828744" y="11379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sp>
        <p:nvSpPr>
          <p:cNvPr id="5" name="Oval 4">
            <a:extLst>
              <a:ext uri="{FF2B5EF4-FFF2-40B4-BE49-F238E27FC236}">
                <a16:creationId xmlns:a16="http://schemas.microsoft.com/office/drawing/2014/main" id="{60234300-6E92-3288-41C4-1B3870CF4E37}"/>
              </a:ext>
            </a:extLst>
          </p:cNvPr>
          <p:cNvSpPr/>
          <p:nvPr/>
        </p:nvSpPr>
        <p:spPr>
          <a:xfrm>
            <a:off x="878305" y="757989"/>
            <a:ext cx="429768" cy="429768"/>
          </a:xfrm>
          <a:prstGeom prst="ellipse">
            <a:avLst/>
          </a:prstGeom>
          <a:solidFill>
            <a:srgbClr val="F963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FCB364A-AAB4-31F9-414E-584780076B41}"/>
              </a:ext>
            </a:extLst>
          </p:cNvPr>
          <p:cNvSpPr/>
          <p:nvPr/>
        </p:nvSpPr>
        <p:spPr>
          <a:xfrm>
            <a:off x="1452060" y="757989"/>
            <a:ext cx="429768" cy="429768"/>
          </a:xfrm>
          <a:prstGeom prst="ellipse">
            <a:avLst/>
          </a:prstGeom>
          <a:solidFill>
            <a:srgbClr val="F963E9">
              <a:alpha val="8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4075EF-AE1C-03CC-B3D9-5B3CFBF5B380}"/>
              </a:ext>
            </a:extLst>
          </p:cNvPr>
          <p:cNvSpPr/>
          <p:nvPr/>
        </p:nvSpPr>
        <p:spPr>
          <a:xfrm>
            <a:off x="2025815" y="757989"/>
            <a:ext cx="429768" cy="429768"/>
          </a:xfrm>
          <a:prstGeom prst="ellipse">
            <a:avLst/>
          </a:prstGeom>
          <a:solidFill>
            <a:srgbClr val="F963E9">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D01149A-B265-5020-6E71-39D4792265B3}"/>
              </a:ext>
            </a:extLst>
          </p:cNvPr>
          <p:cNvSpPr/>
          <p:nvPr/>
        </p:nvSpPr>
        <p:spPr>
          <a:xfrm>
            <a:off x="2599570" y="757989"/>
            <a:ext cx="429768" cy="429768"/>
          </a:xfrm>
          <a:prstGeom prst="ellipse">
            <a:avLst/>
          </a:prstGeom>
          <a:solidFill>
            <a:srgbClr val="F963E9">
              <a:alpha val="2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C2BE44-747C-5D7B-1D82-05E9C6C4B5A1}"/>
              </a:ext>
            </a:extLst>
          </p:cNvPr>
          <p:cNvSpPr/>
          <p:nvPr/>
        </p:nvSpPr>
        <p:spPr>
          <a:xfrm>
            <a:off x="10285564" y="-10228"/>
            <a:ext cx="1906435" cy="615333"/>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een text on a black background&#10;&#10;AI-generated content may be incorrect.">
            <a:extLst>
              <a:ext uri="{FF2B5EF4-FFF2-40B4-BE49-F238E27FC236}">
                <a16:creationId xmlns:a16="http://schemas.microsoft.com/office/drawing/2014/main" id="{9B0C2A86-67BF-B7F7-1722-3420A44FC8C3}"/>
              </a:ext>
            </a:extLst>
          </p:cNvPr>
          <p:cNvPicPr>
            <a:picLocks noChangeAspect="1"/>
          </p:cNvPicPr>
          <p:nvPr/>
        </p:nvPicPr>
        <p:blipFill>
          <a:blip r:embed="rId3"/>
          <a:stretch>
            <a:fillRect/>
          </a:stretch>
        </p:blipFill>
        <p:spPr>
          <a:xfrm>
            <a:off x="9899045" y="6031697"/>
            <a:ext cx="2117559" cy="578919"/>
          </a:xfrm>
          <a:prstGeom prst="rect">
            <a:avLst/>
          </a:prstGeom>
        </p:spPr>
      </p:pic>
      <p:grpSp>
        <p:nvGrpSpPr>
          <p:cNvPr id="16" name="Group 15">
            <a:extLst>
              <a:ext uri="{FF2B5EF4-FFF2-40B4-BE49-F238E27FC236}">
                <a16:creationId xmlns:a16="http://schemas.microsoft.com/office/drawing/2014/main" id="{E51B85C1-B58B-4189-469D-217F7226C3FE}"/>
              </a:ext>
            </a:extLst>
          </p:cNvPr>
          <p:cNvGrpSpPr/>
          <p:nvPr/>
        </p:nvGrpSpPr>
        <p:grpSpPr>
          <a:xfrm>
            <a:off x="0" y="2843466"/>
            <a:ext cx="5908596" cy="3939064"/>
            <a:chOff x="45016" y="2643973"/>
            <a:chExt cx="5908596" cy="3939064"/>
          </a:xfrm>
        </p:grpSpPr>
        <p:pic>
          <p:nvPicPr>
            <p:cNvPr id="12" name="Picture 11">
              <a:extLst>
                <a:ext uri="{FF2B5EF4-FFF2-40B4-BE49-F238E27FC236}">
                  <a16:creationId xmlns:a16="http://schemas.microsoft.com/office/drawing/2014/main" id="{AD76D4D6-7C41-F4C0-BCDB-D842D1E772D4}"/>
                </a:ext>
              </a:extLst>
            </p:cNvPr>
            <p:cNvPicPr>
              <a:picLocks noChangeAspect="1"/>
            </p:cNvPicPr>
            <p:nvPr/>
          </p:nvPicPr>
          <p:blipFill>
            <a:blip r:embed="rId4"/>
            <a:stretch>
              <a:fillRect/>
            </a:stretch>
          </p:blipFill>
          <p:spPr>
            <a:xfrm>
              <a:off x="45016" y="2643973"/>
              <a:ext cx="5908596" cy="3939064"/>
            </a:xfrm>
            <a:prstGeom prst="rect">
              <a:avLst/>
            </a:prstGeom>
          </p:spPr>
        </p:pic>
        <p:sp>
          <p:nvSpPr>
            <p:cNvPr id="13" name="Rectangle 12">
              <a:extLst>
                <a:ext uri="{FF2B5EF4-FFF2-40B4-BE49-F238E27FC236}">
                  <a16:creationId xmlns:a16="http://schemas.microsoft.com/office/drawing/2014/main" id="{DE3BE8D4-2CEB-A06B-80C0-B518C2EBD0F0}"/>
                </a:ext>
              </a:extLst>
            </p:cNvPr>
            <p:cNvSpPr/>
            <p:nvPr/>
          </p:nvSpPr>
          <p:spPr>
            <a:xfrm>
              <a:off x="937070" y="3102158"/>
              <a:ext cx="1836357" cy="27987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E62B21-5310-1119-1F67-52A3AB444968}"/>
                </a:ext>
              </a:extLst>
            </p:cNvPr>
            <p:cNvSpPr/>
            <p:nvPr/>
          </p:nvSpPr>
          <p:spPr>
            <a:xfrm>
              <a:off x="878305" y="3145610"/>
              <a:ext cx="207327" cy="279870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B1B68-5B7F-3AD3-3C0E-6AA2CD3E5A9F}"/>
                </a:ext>
              </a:extLst>
            </p:cNvPr>
            <p:cNvSpPr/>
            <p:nvPr/>
          </p:nvSpPr>
          <p:spPr>
            <a:xfrm>
              <a:off x="3209669" y="3102158"/>
              <a:ext cx="1890452" cy="27987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screenshot of a music player&#10;&#10;AI-generated content may be incorrect.">
              <a:extLst>
                <a:ext uri="{FF2B5EF4-FFF2-40B4-BE49-F238E27FC236}">
                  <a16:creationId xmlns:a16="http://schemas.microsoft.com/office/drawing/2014/main" id="{98F578EE-D89A-521D-E6B1-86D6D2F6A590}"/>
                </a:ext>
              </a:extLst>
            </p:cNvPr>
            <p:cNvPicPr>
              <a:picLocks noChangeAspect="1"/>
            </p:cNvPicPr>
            <p:nvPr/>
          </p:nvPicPr>
          <p:blipFill>
            <a:blip r:embed="rId5"/>
            <a:srcRect l="2852" t="4937" r="20055" b="4646"/>
            <a:stretch>
              <a:fillRect/>
            </a:stretch>
          </p:blipFill>
          <p:spPr>
            <a:xfrm>
              <a:off x="976120" y="3102157"/>
              <a:ext cx="4094216" cy="2798711"/>
            </a:xfrm>
            <a:prstGeom prst="rect">
              <a:avLst/>
            </a:prstGeom>
          </p:spPr>
        </p:pic>
      </p:grpSp>
    </p:spTree>
    <p:extLst>
      <p:ext uri="{BB962C8B-B14F-4D97-AF65-F5344CB8AC3E}">
        <p14:creationId xmlns:p14="http://schemas.microsoft.com/office/powerpoint/2010/main" val="51801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3432-987D-C1F4-75D8-DEC1172BF965}"/>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5B9CA59A-F2AF-5A41-1057-CD253A56242F}"/>
              </a:ext>
            </a:extLst>
          </p:cNvPr>
          <p:cNvSpPr/>
          <p:nvPr/>
        </p:nvSpPr>
        <p:spPr>
          <a:xfrm>
            <a:off x="0" y="-50860"/>
            <a:ext cx="7053942" cy="690885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838414-F61A-4598-D018-105AEBDD82B1}"/>
              </a:ext>
            </a:extLst>
          </p:cNvPr>
          <p:cNvSpPr>
            <a:spLocks noGrp="1"/>
          </p:cNvSpPr>
          <p:nvPr>
            <p:ph idx="1"/>
          </p:nvPr>
        </p:nvSpPr>
        <p:spPr>
          <a:xfrm>
            <a:off x="3506849" y="1481885"/>
            <a:ext cx="3264613" cy="2120490"/>
          </a:xfrm>
        </p:spPr>
        <p:txBody>
          <a:bodyPr anchor="t">
            <a:normAutofit fontScale="92500"/>
          </a:bodyPr>
          <a:lstStyle/>
          <a:p>
            <a:pPr marL="0" indent="0">
              <a:buNone/>
            </a:pPr>
            <a:r>
              <a:rPr lang="en-US" sz="2000" b="1" dirty="0">
                <a:solidFill>
                  <a:schemeClr val="tx1">
                    <a:alpha val="80000"/>
                  </a:schemeClr>
                </a:solidFill>
              </a:rPr>
              <a:t>Apple Music</a:t>
            </a:r>
            <a:endParaRPr lang="en-US" sz="2000" dirty="0">
              <a:solidFill>
                <a:schemeClr val="tx1">
                  <a:alpha val="80000"/>
                </a:schemeClr>
              </a:solidFill>
            </a:endParaRPr>
          </a:p>
          <a:p>
            <a:pPr marL="0" indent="0">
              <a:buNone/>
            </a:pPr>
            <a:r>
              <a:rPr lang="en-US" sz="2000" dirty="0">
                <a:solidFill>
                  <a:schemeClr val="tx1">
                    <a:alpha val="80000"/>
                  </a:schemeClr>
                </a:solidFill>
              </a:rPr>
              <a:t>Created in 2015, Apple Music began as a popular music streaming service with purchasing individual songs. This is the largest relevant competitor to Spotify. </a:t>
            </a:r>
          </a:p>
        </p:txBody>
      </p:sp>
      <p:pic>
        <p:nvPicPr>
          <p:cNvPr id="5" name="Picture 4">
            <a:extLst>
              <a:ext uri="{FF2B5EF4-FFF2-40B4-BE49-F238E27FC236}">
                <a16:creationId xmlns:a16="http://schemas.microsoft.com/office/drawing/2014/main" id="{49F016F8-0027-7594-96D5-B52F8DDD66DA}"/>
              </a:ext>
            </a:extLst>
          </p:cNvPr>
          <p:cNvPicPr>
            <a:picLocks noChangeAspect="1"/>
          </p:cNvPicPr>
          <p:nvPr/>
        </p:nvPicPr>
        <p:blipFill>
          <a:blip r:embed="rId3"/>
          <a:stretch>
            <a:fillRect/>
          </a:stretch>
        </p:blipFill>
        <p:spPr>
          <a:xfrm>
            <a:off x="490049" y="1219247"/>
            <a:ext cx="2540000" cy="2540000"/>
          </a:xfrm>
          <a:prstGeom prst="rect">
            <a:avLst/>
          </a:prstGeom>
        </p:spPr>
      </p:pic>
      <p:pic>
        <p:nvPicPr>
          <p:cNvPr id="6" name="Picture 5">
            <a:extLst>
              <a:ext uri="{FF2B5EF4-FFF2-40B4-BE49-F238E27FC236}">
                <a16:creationId xmlns:a16="http://schemas.microsoft.com/office/drawing/2014/main" id="{A485DFB4-096A-2B53-79B2-4B1294DE5D32}"/>
              </a:ext>
            </a:extLst>
          </p:cNvPr>
          <p:cNvPicPr>
            <a:picLocks noChangeAspect="1"/>
          </p:cNvPicPr>
          <p:nvPr/>
        </p:nvPicPr>
        <p:blipFill>
          <a:blip r:embed="rId4"/>
          <a:stretch>
            <a:fillRect/>
          </a:stretch>
        </p:blipFill>
        <p:spPr>
          <a:xfrm>
            <a:off x="490048" y="3938027"/>
            <a:ext cx="2540001" cy="2540001"/>
          </a:xfrm>
          <a:prstGeom prst="roundRect">
            <a:avLst/>
          </a:prstGeom>
          <a:effectLst>
            <a:outerShdw blurRad="50800" dist="38100" dir="5400000" algn="t" rotWithShape="0">
              <a:prstClr val="black">
                <a:alpha val="40000"/>
              </a:prstClr>
            </a:outerShdw>
          </a:effectLst>
        </p:spPr>
      </p:pic>
      <p:sp>
        <p:nvSpPr>
          <p:cNvPr id="7" name="Content Placeholder 2">
            <a:extLst>
              <a:ext uri="{FF2B5EF4-FFF2-40B4-BE49-F238E27FC236}">
                <a16:creationId xmlns:a16="http://schemas.microsoft.com/office/drawing/2014/main" id="{0A7D9F09-0479-74D5-E07D-DCE501CAF86F}"/>
              </a:ext>
            </a:extLst>
          </p:cNvPr>
          <p:cNvSpPr txBox="1">
            <a:spLocks/>
          </p:cNvSpPr>
          <p:nvPr/>
        </p:nvSpPr>
        <p:spPr>
          <a:xfrm>
            <a:off x="3506848" y="4002504"/>
            <a:ext cx="3264613" cy="2913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tx1">
                    <a:alpha val="80000"/>
                  </a:schemeClr>
                </a:solidFill>
              </a:rPr>
              <a:t>Amazon Music</a:t>
            </a:r>
          </a:p>
          <a:p>
            <a:pPr marL="0" indent="0">
              <a:buFont typeface="Arial" panose="020B0604020202020204" pitchFamily="34" charset="0"/>
              <a:buNone/>
            </a:pPr>
            <a:r>
              <a:rPr lang="en-US" sz="2000" dirty="0">
                <a:solidFill>
                  <a:schemeClr val="tx1">
                    <a:alpha val="80000"/>
                  </a:schemeClr>
                </a:solidFill>
              </a:rPr>
              <a:t>Originating in 2008, Amazon Music began selling MP3 music online. Amazon offers lower-tiered membership of Amazon Music with an Amazon Prime subscription. </a:t>
            </a:r>
          </a:p>
        </p:txBody>
      </p:sp>
      <p:sp>
        <p:nvSpPr>
          <p:cNvPr id="2" name="Title 1">
            <a:extLst>
              <a:ext uri="{FF2B5EF4-FFF2-40B4-BE49-F238E27FC236}">
                <a16:creationId xmlns:a16="http://schemas.microsoft.com/office/drawing/2014/main" id="{7E6E6AF6-230A-2DCB-3139-AFE2941F561C}"/>
              </a:ext>
            </a:extLst>
          </p:cNvPr>
          <p:cNvSpPr>
            <a:spLocks noGrp="1"/>
          </p:cNvSpPr>
          <p:nvPr>
            <p:ph type="title"/>
          </p:nvPr>
        </p:nvSpPr>
        <p:spPr>
          <a:xfrm>
            <a:off x="0" y="-50860"/>
            <a:ext cx="4195674" cy="1040468"/>
          </a:xfrm>
        </p:spPr>
        <p:txBody>
          <a:bodyPr anchor="b">
            <a:normAutofit/>
          </a:bodyPr>
          <a:lstStyle/>
          <a:p>
            <a:pPr algn="ctr"/>
            <a:r>
              <a:rPr lang="en-US" dirty="0"/>
              <a:t>Competitors</a:t>
            </a:r>
          </a:p>
        </p:txBody>
      </p:sp>
      <p:pic>
        <p:nvPicPr>
          <p:cNvPr id="4" name="Picture 3" descr="A green text on a black background&#10;&#10;AI-generated content may be incorrect.">
            <a:extLst>
              <a:ext uri="{FF2B5EF4-FFF2-40B4-BE49-F238E27FC236}">
                <a16:creationId xmlns:a16="http://schemas.microsoft.com/office/drawing/2014/main" id="{E39A3D93-34E0-7B73-AFEF-93F81D95F7F9}"/>
              </a:ext>
            </a:extLst>
          </p:cNvPr>
          <p:cNvPicPr>
            <a:picLocks noChangeAspect="1"/>
          </p:cNvPicPr>
          <p:nvPr/>
        </p:nvPicPr>
        <p:blipFill>
          <a:blip r:embed="rId5"/>
          <a:stretch>
            <a:fillRect/>
          </a:stretch>
        </p:blipFill>
        <p:spPr>
          <a:xfrm>
            <a:off x="-896259" y="7136254"/>
            <a:ext cx="2117559" cy="578919"/>
          </a:xfrm>
          <a:prstGeom prst="rect">
            <a:avLst/>
          </a:prstGeom>
        </p:spPr>
      </p:pic>
      <p:cxnSp>
        <p:nvCxnSpPr>
          <p:cNvPr id="16" name="Straight Connector 15">
            <a:extLst>
              <a:ext uri="{FF2B5EF4-FFF2-40B4-BE49-F238E27FC236}">
                <a16:creationId xmlns:a16="http://schemas.microsoft.com/office/drawing/2014/main" id="{094D1DC0-9AB1-6994-64DE-5F4250D51B9A}"/>
              </a:ext>
            </a:extLst>
          </p:cNvPr>
          <p:cNvCxnSpPr/>
          <p:nvPr/>
        </p:nvCxnSpPr>
        <p:spPr>
          <a:xfrm>
            <a:off x="8927386" y="1516452"/>
            <a:ext cx="1424928" cy="0"/>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EF4ED6F8-447B-B710-FA0A-05AC4EA7F9D6}"/>
              </a:ext>
            </a:extLst>
          </p:cNvPr>
          <p:cNvSpPr/>
          <p:nvPr/>
        </p:nvSpPr>
        <p:spPr>
          <a:xfrm>
            <a:off x="7538206" y="4669971"/>
            <a:ext cx="4203288" cy="197275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0596C2B-8FBB-001B-AAB7-BD393458C700}"/>
              </a:ext>
            </a:extLst>
          </p:cNvPr>
          <p:cNvSpPr txBox="1">
            <a:spLocks/>
          </p:cNvSpPr>
          <p:nvPr/>
        </p:nvSpPr>
        <p:spPr>
          <a:xfrm>
            <a:off x="7703828" y="4669971"/>
            <a:ext cx="3872042" cy="2913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tx1">
                    <a:alpha val="80000"/>
                  </a:schemeClr>
                </a:solidFill>
              </a:rPr>
              <a:t>Both Apple Music and Amazon Music have an advantage with established customer bases and credibility with customers. </a:t>
            </a:r>
          </a:p>
        </p:txBody>
      </p:sp>
      <p:pic>
        <p:nvPicPr>
          <p:cNvPr id="19" name="Picture 18" descr="A screenshot of a screen&#10;&#10;AI-generated content may be incorrect.">
            <a:extLst>
              <a:ext uri="{FF2B5EF4-FFF2-40B4-BE49-F238E27FC236}">
                <a16:creationId xmlns:a16="http://schemas.microsoft.com/office/drawing/2014/main" id="{EAF345CF-BC71-1099-E988-93ADDB2DA7B7}"/>
              </a:ext>
            </a:extLst>
          </p:cNvPr>
          <p:cNvPicPr>
            <a:picLocks noChangeAspect="1"/>
          </p:cNvPicPr>
          <p:nvPr/>
        </p:nvPicPr>
        <p:blipFill>
          <a:blip r:embed="rId6"/>
          <a:srcRect r="18612"/>
          <a:stretch>
            <a:fillRect/>
          </a:stretch>
        </p:blipFill>
        <p:spPr>
          <a:xfrm>
            <a:off x="7255065" y="469374"/>
            <a:ext cx="4769567" cy="3795242"/>
          </a:xfrm>
          <a:prstGeom prst="rect">
            <a:avLst/>
          </a:prstGeom>
        </p:spPr>
      </p:pic>
    </p:spTree>
    <p:extLst>
      <p:ext uri="{BB962C8B-B14F-4D97-AF65-F5344CB8AC3E}">
        <p14:creationId xmlns:p14="http://schemas.microsoft.com/office/powerpoint/2010/main" val="4145844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60E75-E790-3ED1-6DCE-9D18AA286474}"/>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44886C3E-4E6E-D4C7-6930-07B9A7B57517}"/>
              </a:ext>
            </a:extLst>
          </p:cNvPr>
          <p:cNvSpPr/>
          <p:nvPr/>
        </p:nvSpPr>
        <p:spPr>
          <a:xfrm>
            <a:off x="2493218" y="-2"/>
            <a:ext cx="9698782" cy="3460953"/>
          </a:xfrm>
          <a:prstGeom prst="rect">
            <a:avLst/>
          </a:prstGeom>
          <a:solidFill>
            <a:srgbClr val="AAE7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E44E8-4949-EF03-D880-61450C41BC18}"/>
              </a:ext>
            </a:extLst>
          </p:cNvPr>
          <p:cNvSpPr>
            <a:spLocks noGrp="1"/>
          </p:cNvSpPr>
          <p:nvPr>
            <p:ph type="title"/>
          </p:nvPr>
        </p:nvSpPr>
        <p:spPr>
          <a:xfrm>
            <a:off x="-111685" y="173680"/>
            <a:ext cx="2531049" cy="2234206"/>
          </a:xfrm>
        </p:spPr>
        <p:txBody>
          <a:bodyPr/>
          <a:lstStyle/>
          <a:p>
            <a:pPr algn="ctr"/>
            <a:r>
              <a:rPr lang="en-US" dirty="0">
                <a:cs typeface="Apple Chancery" panose="03020702040506060504" pitchFamily="66" charset="-79"/>
              </a:rPr>
              <a:t>Social Media Audit</a:t>
            </a:r>
          </a:p>
        </p:txBody>
      </p:sp>
      <p:pic>
        <p:nvPicPr>
          <p:cNvPr id="13" name="Picture 12" descr="A screenshot of a social media report&#10;&#10;AI-generated content may be incorrect.">
            <a:extLst>
              <a:ext uri="{FF2B5EF4-FFF2-40B4-BE49-F238E27FC236}">
                <a16:creationId xmlns:a16="http://schemas.microsoft.com/office/drawing/2014/main" id="{5C9A7FC6-3490-052C-D994-B466E4FE7D1F}"/>
              </a:ext>
            </a:extLst>
          </p:cNvPr>
          <p:cNvPicPr>
            <a:picLocks noChangeAspect="1"/>
          </p:cNvPicPr>
          <p:nvPr/>
        </p:nvPicPr>
        <p:blipFill>
          <a:blip r:embed="rId3"/>
          <a:stretch>
            <a:fillRect/>
          </a:stretch>
        </p:blipFill>
        <p:spPr>
          <a:xfrm>
            <a:off x="8048338" y="173680"/>
            <a:ext cx="3900439" cy="1998975"/>
          </a:xfrm>
          <a:prstGeom prst="rect">
            <a:avLst/>
          </a:prstGeom>
          <a:effectLst>
            <a:outerShdw blurRad="50800" dist="38100" dir="2700000" algn="tl" rotWithShape="0">
              <a:prstClr val="black">
                <a:alpha val="40000"/>
              </a:prstClr>
            </a:outerShdw>
          </a:effectLst>
        </p:spPr>
      </p:pic>
      <p:pic>
        <p:nvPicPr>
          <p:cNvPr id="12" name="Picture 11" descr="A screenshot of a social media report&#10;&#10;AI-generated content may be incorrect.">
            <a:extLst>
              <a:ext uri="{FF2B5EF4-FFF2-40B4-BE49-F238E27FC236}">
                <a16:creationId xmlns:a16="http://schemas.microsoft.com/office/drawing/2014/main" id="{43CCB4CE-8475-E8CD-7707-05C931EBF800}"/>
              </a:ext>
            </a:extLst>
          </p:cNvPr>
          <p:cNvPicPr>
            <a:picLocks noChangeAspect="1"/>
          </p:cNvPicPr>
          <p:nvPr/>
        </p:nvPicPr>
        <p:blipFill>
          <a:blip r:embed="rId4"/>
          <a:stretch>
            <a:fillRect/>
          </a:stretch>
        </p:blipFill>
        <p:spPr>
          <a:xfrm>
            <a:off x="4000191" y="173680"/>
            <a:ext cx="3900440" cy="1998975"/>
          </a:xfrm>
          <a:prstGeom prst="rect">
            <a:avLst/>
          </a:prstGeom>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BD33D4BD-0CD4-A6D0-759C-9FE33EE04B10}"/>
              </a:ext>
            </a:extLst>
          </p:cNvPr>
          <p:cNvSpPr/>
          <p:nvPr/>
        </p:nvSpPr>
        <p:spPr>
          <a:xfrm>
            <a:off x="0" y="3460954"/>
            <a:ext cx="12192000" cy="3460953"/>
          </a:xfrm>
          <a:prstGeom prst="rect">
            <a:avLst/>
          </a:prstGeom>
          <a:solidFill>
            <a:srgbClr val="B9A8C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creenshot of a social media page&#10;&#10;AI-generated content may be incorrect.">
            <a:extLst>
              <a:ext uri="{FF2B5EF4-FFF2-40B4-BE49-F238E27FC236}">
                <a16:creationId xmlns:a16="http://schemas.microsoft.com/office/drawing/2014/main" id="{917FDA44-2E4E-45AD-44D4-A8B0D3FFD983}"/>
              </a:ext>
            </a:extLst>
          </p:cNvPr>
          <p:cNvPicPr>
            <a:picLocks noChangeAspect="1"/>
          </p:cNvPicPr>
          <p:nvPr/>
        </p:nvPicPr>
        <p:blipFill>
          <a:blip r:embed="rId5"/>
          <a:srcRect t="7888" b="11953"/>
          <a:stretch>
            <a:fillRect/>
          </a:stretch>
        </p:blipFill>
        <p:spPr>
          <a:xfrm>
            <a:off x="3039982" y="3683249"/>
            <a:ext cx="4611039" cy="2077948"/>
          </a:xfrm>
          <a:prstGeom prst="rect">
            <a:avLst/>
          </a:prstGeom>
          <a:effectLst>
            <a:outerShdw blurRad="50800" dist="38100" dir="2700000" algn="tl" rotWithShape="0">
              <a:prstClr val="black">
                <a:alpha val="40000"/>
              </a:prstClr>
            </a:outerShdw>
          </a:effectLst>
        </p:spPr>
      </p:pic>
      <p:pic>
        <p:nvPicPr>
          <p:cNvPr id="17" name="Picture 16" descr="A screenshot of a social media post&#10;&#10;AI-generated content may be incorrect.">
            <a:extLst>
              <a:ext uri="{FF2B5EF4-FFF2-40B4-BE49-F238E27FC236}">
                <a16:creationId xmlns:a16="http://schemas.microsoft.com/office/drawing/2014/main" id="{CD32E951-A668-755F-B8AE-2B400432CE10}"/>
              </a:ext>
            </a:extLst>
          </p:cNvPr>
          <p:cNvPicPr>
            <a:picLocks noChangeAspect="1"/>
          </p:cNvPicPr>
          <p:nvPr/>
        </p:nvPicPr>
        <p:blipFill>
          <a:blip r:embed="rId6"/>
          <a:stretch>
            <a:fillRect/>
          </a:stretch>
        </p:blipFill>
        <p:spPr>
          <a:xfrm>
            <a:off x="7894244" y="3662385"/>
            <a:ext cx="4054533" cy="2074781"/>
          </a:xfrm>
          <a:prstGeom prst="rect">
            <a:avLst/>
          </a:prstGeom>
          <a:effectLst>
            <a:outerShdw blurRad="50800" dist="38100" dir="2700000" algn="tl" rotWithShape="0">
              <a:prstClr val="black">
                <a:alpha val="40000"/>
              </a:prstClr>
            </a:outerShdw>
          </a:effectLst>
        </p:spPr>
      </p:pic>
      <p:sp>
        <p:nvSpPr>
          <p:cNvPr id="18" name="Title 1">
            <a:extLst>
              <a:ext uri="{FF2B5EF4-FFF2-40B4-BE49-F238E27FC236}">
                <a16:creationId xmlns:a16="http://schemas.microsoft.com/office/drawing/2014/main" id="{AC0FEDBC-535C-53FA-65D2-DCDCBE845428}"/>
              </a:ext>
            </a:extLst>
          </p:cNvPr>
          <p:cNvSpPr txBox="1">
            <a:spLocks/>
          </p:cNvSpPr>
          <p:nvPr/>
        </p:nvSpPr>
        <p:spPr>
          <a:xfrm>
            <a:off x="1280385" y="4435460"/>
            <a:ext cx="1516374" cy="5707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Instagram</a:t>
            </a:r>
          </a:p>
        </p:txBody>
      </p:sp>
      <p:sp>
        <p:nvSpPr>
          <p:cNvPr id="19" name="Title 1">
            <a:extLst>
              <a:ext uri="{FF2B5EF4-FFF2-40B4-BE49-F238E27FC236}">
                <a16:creationId xmlns:a16="http://schemas.microsoft.com/office/drawing/2014/main" id="{7E74B630-9E4E-3D63-1A8B-B6EF1CA653B1}"/>
              </a:ext>
            </a:extLst>
          </p:cNvPr>
          <p:cNvSpPr txBox="1">
            <a:spLocks/>
          </p:cNvSpPr>
          <p:nvPr/>
        </p:nvSpPr>
        <p:spPr>
          <a:xfrm>
            <a:off x="2662148" y="913188"/>
            <a:ext cx="1509559" cy="600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TikTok</a:t>
            </a:r>
          </a:p>
        </p:txBody>
      </p:sp>
      <p:sp>
        <p:nvSpPr>
          <p:cNvPr id="21" name="TextBox 20">
            <a:extLst>
              <a:ext uri="{FF2B5EF4-FFF2-40B4-BE49-F238E27FC236}">
                <a16:creationId xmlns:a16="http://schemas.microsoft.com/office/drawing/2014/main" id="{BE158C9B-D229-CEE8-941A-254C3B11ED98}"/>
              </a:ext>
            </a:extLst>
          </p:cNvPr>
          <p:cNvSpPr txBox="1"/>
          <p:nvPr/>
        </p:nvSpPr>
        <p:spPr>
          <a:xfrm>
            <a:off x="4091640" y="2302380"/>
            <a:ext cx="3956698" cy="1077218"/>
          </a:xfrm>
          <a:prstGeom prst="rect">
            <a:avLst/>
          </a:prstGeom>
          <a:noFill/>
        </p:spPr>
        <p:txBody>
          <a:bodyPr wrap="square">
            <a:spAutoFit/>
          </a:bodyPr>
          <a:lstStyle/>
          <a:p>
            <a:pPr algn="l">
              <a:buNone/>
            </a:pPr>
            <a:r>
              <a:rPr lang="en-US" sz="1600" b="0" i="1" u="none" strike="noStrike" dirty="0">
                <a:solidFill>
                  <a:srgbClr val="000000"/>
                </a:solidFill>
                <a:effectLst/>
              </a:rPr>
              <a:t>Report 1</a:t>
            </a:r>
            <a:r>
              <a:rPr lang="en-US" sz="1600" b="0" i="0" u="none" strike="noStrike" dirty="0">
                <a:solidFill>
                  <a:srgbClr val="000000"/>
                </a:solidFill>
                <a:effectLst/>
              </a:rPr>
              <a:t>. Rival IQ. (2022, May 3). https://</a:t>
            </a:r>
            <a:r>
              <a:rPr lang="en-US" sz="1600" b="0" i="0" u="none" strike="noStrike" dirty="0" err="1">
                <a:solidFill>
                  <a:srgbClr val="000000"/>
                </a:solidFill>
                <a:effectLst/>
              </a:rPr>
              <a:t>www.rivaliq.com</a:t>
            </a:r>
            <a:r>
              <a:rPr lang="en-US" sz="1600" b="0" i="0" u="none" strike="noStrike" dirty="0">
                <a:solidFill>
                  <a:srgbClr val="000000"/>
                </a:solidFill>
                <a:effectLst/>
              </a:rPr>
              <a:t>/free-social-media-analytics/report/#reports-tiktok-g0a3E7cAFc22 </a:t>
            </a:r>
          </a:p>
        </p:txBody>
      </p:sp>
      <p:sp>
        <p:nvSpPr>
          <p:cNvPr id="24" name="TextBox 23">
            <a:extLst>
              <a:ext uri="{FF2B5EF4-FFF2-40B4-BE49-F238E27FC236}">
                <a16:creationId xmlns:a16="http://schemas.microsoft.com/office/drawing/2014/main" id="{62427B6F-D69B-64A1-6171-DCBE76932DA5}"/>
              </a:ext>
            </a:extLst>
          </p:cNvPr>
          <p:cNvSpPr txBox="1"/>
          <p:nvPr/>
        </p:nvSpPr>
        <p:spPr>
          <a:xfrm>
            <a:off x="8141820" y="2270377"/>
            <a:ext cx="3956698" cy="1077218"/>
          </a:xfrm>
          <a:prstGeom prst="rect">
            <a:avLst/>
          </a:prstGeom>
          <a:noFill/>
        </p:spPr>
        <p:txBody>
          <a:bodyPr wrap="square">
            <a:spAutoFit/>
          </a:bodyPr>
          <a:lstStyle/>
          <a:p>
            <a:pPr algn="l">
              <a:buNone/>
            </a:pPr>
            <a:r>
              <a:rPr lang="en-US" sz="1600" b="0" i="1" u="none" strike="noStrike" dirty="0">
                <a:solidFill>
                  <a:srgbClr val="000000"/>
                </a:solidFill>
                <a:effectLst/>
              </a:rPr>
              <a:t>Report 2</a:t>
            </a:r>
            <a:r>
              <a:rPr lang="en-US" sz="1600" b="0" i="0" u="none" strike="noStrike" dirty="0">
                <a:solidFill>
                  <a:srgbClr val="000000"/>
                </a:solidFill>
                <a:effectLst/>
              </a:rPr>
              <a:t>. Rival IQ. (2022a, May 3). https://</a:t>
            </a:r>
            <a:r>
              <a:rPr lang="en-US" sz="1600" b="0" i="0" u="none" strike="noStrike" dirty="0" err="1">
                <a:solidFill>
                  <a:srgbClr val="000000"/>
                </a:solidFill>
                <a:effectLst/>
              </a:rPr>
              <a:t>www.rivaliq.com</a:t>
            </a:r>
            <a:r>
              <a:rPr lang="en-US" sz="1600" b="0" i="0" u="none" strike="noStrike" dirty="0">
                <a:solidFill>
                  <a:srgbClr val="000000"/>
                </a:solidFill>
                <a:effectLst/>
              </a:rPr>
              <a:t>/free-social-media-analytics/report/#reports-tiktok-gfB2803c3D9D </a:t>
            </a:r>
          </a:p>
        </p:txBody>
      </p:sp>
      <p:sp>
        <p:nvSpPr>
          <p:cNvPr id="25" name="TextBox 24">
            <a:extLst>
              <a:ext uri="{FF2B5EF4-FFF2-40B4-BE49-F238E27FC236}">
                <a16:creationId xmlns:a16="http://schemas.microsoft.com/office/drawing/2014/main" id="{F3FDD7A8-7594-F04D-A00C-F3EE8AF3D25D}"/>
              </a:ext>
            </a:extLst>
          </p:cNvPr>
          <p:cNvSpPr txBox="1"/>
          <p:nvPr/>
        </p:nvSpPr>
        <p:spPr>
          <a:xfrm>
            <a:off x="243223" y="2271466"/>
            <a:ext cx="2418925" cy="923330"/>
          </a:xfrm>
          <a:prstGeom prst="rect">
            <a:avLst/>
          </a:prstGeom>
          <a:noFill/>
        </p:spPr>
        <p:txBody>
          <a:bodyPr wrap="square">
            <a:spAutoFit/>
          </a:bodyPr>
          <a:lstStyle/>
          <a:p>
            <a:r>
              <a:rPr lang="en-US" b="1" dirty="0"/>
              <a:t>Analysis Range: </a:t>
            </a:r>
          </a:p>
          <a:p>
            <a:r>
              <a:rPr lang="en-US" dirty="0"/>
              <a:t>August 20 – September 8, 2025 </a:t>
            </a:r>
          </a:p>
        </p:txBody>
      </p:sp>
      <p:sp>
        <p:nvSpPr>
          <p:cNvPr id="27" name="TextBox 26">
            <a:extLst>
              <a:ext uri="{FF2B5EF4-FFF2-40B4-BE49-F238E27FC236}">
                <a16:creationId xmlns:a16="http://schemas.microsoft.com/office/drawing/2014/main" id="{4B6C53A7-68CC-7C42-A043-506534E872E8}"/>
              </a:ext>
            </a:extLst>
          </p:cNvPr>
          <p:cNvSpPr txBox="1"/>
          <p:nvPr/>
        </p:nvSpPr>
        <p:spPr>
          <a:xfrm>
            <a:off x="3039982" y="5780782"/>
            <a:ext cx="4611039" cy="1077218"/>
          </a:xfrm>
          <a:prstGeom prst="rect">
            <a:avLst/>
          </a:prstGeom>
          <a:noFill/>
        </p:spPr>
        <p:txBody>
          <a:bodyPr wrap="square">
            <a:spAutoFit/>
          </a:bodyPr>
          <a:lstStyle/>
          <a:p>
            <a:pPr marL="0" indent="0">
              <a:buNone/>
            </a:pPr>
            <a:r>
              <a:rPr lang="en-US" sz="1600" i="1" dirty="0"/>
              <a:t>Report 3</a:t>
            </a:r>
            <a:r>
              <a:rPr lang="en-US" sz="1600" dirty="0"/>
              <a:t>. Rival IQ. (2022a, May 3). https://www.rivaliq.com/free-social-media-analytics/report/#reports-instagram-gbc7A2372493</a:t>
            </a:r>
          </a:p>
        </p:txBody>
      </p:sp>
      <p:sp>
        <p:nvSpPr>
          <p:cNvPr id="29" name="TextBox 28">
            <a:extLst>
              <a:ext uri="{FF2B5EF4-FFF2-40B4-BE49-F238E27FC236}">
                <a16:creationId xmlns:a16="http://schemas.microsoft.com/office/drawing/2014/main" id="{80554526-84B9-E50F-80E4-80596C66E14D}"/>
              </a:ext>
            </a:extLst>
          </p:cNvPr>
          <p:cNvSpPr txBox="1"/>
          <p:nvPr/>
        </p:nvSpPr>
        <p:spPr>
          <a:xfrm>
            <a:off x="7894243" y="5780782"/>
            <a:ext cx="4054533" cy="1077218"/>
          </a:xfrm>
          <a:prstGeom prst="rect">
            <a:avLst/>
          </a:prstGeom>
          <a:noFill/>
        </p:spPr>
        <p:txBody>
          <a:bodyPr wrap="square">
            <a:spAutoFit/>
          </a:bodyPr>
          <a:lstStyle/>
          <a:p>
            <a:pPr algn="l">
              <a:buNone/>
            </a:pPr>
            <a:r>
              <a:rPr lang="en-US" sz="1600" b="0" i="1" u="none" strike="noStrike" dirty="0">
                <a:solidFill>
                  <a:srgbClr val="000000"/>
                </a:solidFill>
                <a:effectLst/>
              </a:rPr>
              <a:t>Report 4</a:t>
            </a:r>
            <a:r>
              <a:rPr lang="en-US" sz="1600" b="0" i="0" u="none" strike="noStrike" dirty="0">
                <a:solidFill>
                  <a:srgbClr val="000000"/>
                </a:solidFill>
                <a:effectLst/>
              </a:rPr>
              <a:t>. Rival IQ. (2022a, May 3). https://</a:t>
            </a:r>
            <a:r>
              <a:rPr lang="en-US" sz="1600" b="0" i="0" u="none" strike="noStrike" dirty="0" err="1">
                <a:solidFill>
                  <a:srgbClr val="000000"/>
                </a:solidFill>
                <a:effectLst/>
              </a:rPr>
              <a:t>www.rivaliq.com</a:t>
            </a:r>
            <a:r>
              <a:rPr lang="en-US" sz="1600" b="0" i="0" u="none" strike="noStrike" dirty="0">
                <a:solidFill>
                  <a:srgbClr val="000000"/>
                </a:solidFill>
                <a:effectLst/>
              </a:rPr>
              <a:t>/free-social-media-analytics/report/#reports-instagram-gBE8c22cDFF4 </a:t>
            </a:r>
          </a:p>
        </p:txBody>
      </p:sp>
    </p:spTree>
    <p:extLst>
      <p:ext uri="{BB962C8B-B14F-4D97-AF65-F5344CB8AC3E}">
        <p14:creationId xmlns:p14="http://schemas.microsoft.com/office/powerpoint/2010/main" val="2742426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540E5-C20C-37B6-7F65-C6E6D9991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49E45-6418-3531-691B-5D55B9CE08E5}"/>
              </a:ext>
            </a:extLst>
          </p:cNvPr>
          <p:cNvSpPr>
            <a:spLocks noGrp="1"/>
          </p:cNvSpPr>
          <p:nvPr>
            <p:ph type="title"/>
          </p:nvPr>
        </p:nvSpPr>
        <p:spPr/>
        <p:txBody>
          <a:bodyPr/>
          <a:lstStyle/>
          <a:p>
            <a:r>
              <a:rPr lang="en-US" dirty="0"/>
              <a:t>Social Media Audit</a:t>
            </a:r>
          </a:p>
        </p:txBody>
      </p:sp>
      <p:sp>
        <p:nvSpPr>
          <p:cNvPr id="7" name="Rectangle 6">
            <a:extLst>
              <a:ext uri="{FF2B5EF4-FFF2-40B4-BE49-F238E27FC236}">
                <a16:creationId xmlns:a16="http://schemas.microsoft.com/office/drawing/2014/main" id="{856DE656-F1E3-68D8-0EA9-8B822CC0AF59}"/>
              </a:ext>
            </a:extLst>
          </p:cNvPr>
          <p:cNvSpPr>
            <a:spLocks/>
          </p:cNvSpPr>
          <p:nvPr/>
        </p:nvSpPr>
        <p:spPr>
          <a:xfrm>
            <a:off x="0" y="0"/>
            <a:ext cx="12192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43DA81C-ADC8-1506-8420-0DA6982FCD91}"/>
              </a:ext>
            </a:extLst>
          </p:cNvPr>
          <p:cNvSpPr txBox="1">
            <a:spLocks/>
          </p:cNvSpPr>
          <p:nvPr/>
        </p:nvSpPr>
        <p:spPr>
          <a:xfrm>
            <a:off x="624840" y="3272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Spotify’s Social Media Statistics</a:t>
            </a:r>
          </a:p>
        </p:txBody>
      </p:sp>
      <p:pic>
        <p:nvPicPr>
          <p:cNvPr id="3" name="Picture 2" descr="A green text on a black background&#10;&#10;AI-generated content may be incorrect.">
            <a:extLst>
              <a:ext uri="{FF2B5EF4-FFF2-40B4-BE49-F238E27FC236}">
                <a16:creationId xmlns:a16="http://schemas.microsoft.com/office/drawing/2014/main" id="{980ADB89-521B-8C0B-9ADA-B82E0EACC7CB}"/>
              </a:ext>
            </a:extLst>
          </p:cNvPr>
          <p:cNvPicPr>
            <a:picLocks noGrp="1" noRot="1" noChangeAspect="1" noMove="1" noResize="1" noEditPoints="1" noAdjustHandles="1" noChangeArrowheads="1" noChangeShapeType="1" noCrop="1"/>
          </p:cNvPicPr>
          <p:nvPr/>
        </p:nvPicPr>
        <p:blipFill>
          <a:blip r:embed="rId3"/>
          <a:stretch>
            <a:fillRect/>
          </a:stretch>
        </p:blipFill>
        <p:spPr>
          <a:xfrm>
            <a:off x="9899045" y="6031697"/>
            <a:ext cx="2117559" cy="578919"/>
          </a:xfrm>
          <a:prstGeom prst="rect">
            <a:avLst/>
          </a:prstGeom>
        </p:spPr>
      </p:pic>
      <p:sp>
        <p:nvSpPr>
          <p:cNvPr id="8" name="Oval 7">
            <a:extLst>
              <a:ext uri="{FF2B5EF4-FFF2-40B4-BE49-F238E27FC236}">
                <a16:creationId xmlns:a16="http://schemas.microsoft.com/office/drawing/2014/main" id="{5F1CA998-B956-1B93-7994-2D89CD552623}"/>
              </a:ext>
            </a:extLst>
          </p:cNvPr>
          <p:cNvSpPr/>
          <p:nvPr/>
        </p:nvSpPr>
        <p:spPr>
          <a:xfrm>
            <a:off x="6096000" y="2864504"/>
            <a:ext cx="2486156" cy="248615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400" b="1" dirty="0">
                <a:solidFill>
                  <a:schemeClr val="tx1"/>
                </a:solidFill>
              </a:rPr>
              <a:t>13.4</a:t>
            </a:r>
            <a:r>
              <a:rPr lang="en-US" sz="2400" dirty="0">
                <a:solidFill>
                  <a:schemeClr val="tx1"/>
                </a:solidFill>
              </a:rPr>
              <a:t>M</a:t>
            </a:r>
          </a:p>
          <a:p>
            <a:pPr algn="ctr"/>
            <a:r>
              <a:rPr lang="en-US" sz="2400" dirty="0">
                <a:solidFill>
                  <a:schemeClr val="tx1"/>
                </a:solidFill>
              </a:rPr>
              <a:t>Instagram Followers</a:t>
            </a:r>
          </a:p>
        </p:txBody>
      </p:sp>
      <p:grpSp>
        <p:nvGrpSpPr>
          <p:cNvPr id="16" name="Group 15">
            <a:extLst>
              <a:ext uri="{FF2B5EF4-FFF2-40B4-BE49-F238E27FC236}">
                <a16:creationId xmlns:a16="http://schemas.microsoft.com/office/drawing/2014/main" id="{0B5913B5-9105-B561-E7CE-2595030A1B70}"/>
              </a:ext>
            </a:extLst>
          </p:cNvPr>
          <p:cNvGrpSpPr/>
          <p:nvPr/>
        </p:nvGrpSpPr>
        <p:grpSpPr>
          <a:xfrm>
            <a:off x="8312313" y="3335491"/>
            <a:ext cx="2355687" cy="2355687"/>
            <a:chOff x="5458253" y="2679782"/>
            <a:chExt cx="2355687" cy="2355687"/>
          </a:xfrm>
        </p:grpSpPr>
        <p:sp>
          <p:nvSpPr>
            <p:cNvPr id="5" name="Oval 4">
              <a:extLst>
                <a:ext uri="{FF2B5EF4-FFF2-40B4-BE49-F238E27FC236}">
                  <a16:creationId xmlns:a16="http://schemas.microsoft.com/office/drawing/2014/main" id="{D7A7F0C9-1FFC-A1D7-8B3B-18BA3F166598}"/>
                </a:ext>
              </a:extLst>
            </p:cNvPr>
            <p:cNvSpPr/>
            <p:nvPr/>
          </p:nvSpPr>
          <p:spPr>
            <a:xfrm>
              <a:off x="5458253" y="2679782"/>
              <a:ext cx="2355687" cy="235568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400" b="1" dirty="0">
                  <a:solidFill>
                    <a:schemeClr val="tx1"/>
                  </a:solidFill>
                </a:rPr>
                <a:t>4.1</a:t>
              </a:r>
              <a:r>
                <a:rPr lang="en-US" sz="2400" dirty="0">
                  <a:solidFill>
                    <a:schemeClr val="tx1"/>
                  </a:solidFill>
                </a:rPr>
                <a:t>M</a:t>
              </a:r>
            </a:p>
            <a:p>
              <a:pPr algn="ctr"/>
              <a:r>
                <a:rPr lang="en-US" sz="2400" dirty="0">
                  <a:solidFill>
                    <a:schemeClr val="tx1"/>
                  </a:solidFill>
                </a:rPr>
                <a:t>TikTok Followers</a:t>
              </a:r>
            </a:p>
          </p:txBody>
        </p:sp>
        <p:pic>
          <p:nvPicPr>
            <p:cNvPr id="13" name="Picture 2" descr="All You Need to Know About TikTok – Health Care Family Credit Union">
              <a:extLst>
                <a:ext uri="{FF2B5EF4-FFF2-40B4-BE49-F238E27FC236}">
                  <a16:creationId xmlns:a16="http://schemas.microsoft.com/office/drawing/2014/main" id="{AEA5181E-A27F-D13E-3A20-CFA7E1137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686" y="2787025"/>
              <a:ext cx="530819" cy="69489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Oval 13">
            <a:extLst>
              <a:ext uri="{FF2B5EF4-FFF2-40B4-BE49-F238E27FC236}">
                <a16:creationId xmlns:a16="http://schemas.microsoft.com/office/drawing/2014/main" id="{D001E05E-8CFB-CD2B-81FC-597766DFCD52}"/>
              </a:ext>
            </a:extLst>
          </p:cNvPr>
          <p:cNvSpPr/>
          <p:nvPr/>
        </p:nvSpPr>
        <p:spPr>
          <a:xfrm>
            <a:off x="1168845" y="1708657"/>
            <a:ext cx="2866310" cy="286631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400" b="1" dirty="0">
                <a:solidFill>
                  <a:schemeClr val="tx1"/>
                </a:solidFill>
              </a:rPr>
              <a:t>23</a:t>
            </a:r>
            <a:r>
              <a:rPr lang="en-US" sz="2400" dirty="0">
                <a:solidFill>
                  <a:schemeClr val="tx1"/>
                </a:solidFill>
              </a:rPr>
              <a:t>M</a:t>
            </a:r>
          </a:p>
          <a:p>
            <a:pPr algn="ctr"/>
            <a:r>
              <a:rPr lang="en-US" sz="2400" dirty="0">
                <a:solidFill>
                  <a:schemeClr val="tx1"/>
                </a:solidFill>
              </a:rPr>
              <a:t>Facebook Followers</a:t>
            </a:r>
          </a:p>
        </p:txBody>
      </p:sp>
      <p:sp>
        <p:nvSpPr>
          <p:cNvPr id="15" name="Oval 14">
            <a:extLst>
              <a:ext uri="{FF2B5EF4-FFF2-40B4-BE49-F238E27FC236}">
                <a16:creationId xmlns:a16="http://schemas.microsoft.com/office/drawing/2014/main" id="{BCC8CA5F-43DA-720A-5D8C-1B7C3794F393}"/>
              </a:ext>
            </a:extLst>
          </p:cNvPr>
          <p:cNvSpPr/>
          <p:nvPr/>
        </p:nvSpPr>
        <p:spPr>
          <a:xfrm>
            <a:off x="3744931" y="2227280"/>
            <a:ext cx="2681714" cy="2681714"/>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a:p>
            <a:pPr algn="ctr"/>
            <a:r>
              <a:rPr lang="en-US" sz="2400" b="1" dirty="0">
                <a:solidFill>
                  <a:schemeClr val="tx1"/>
                </a:solidFill>
              </a:rPr>
              <a:t>19.2</a:t>
            </a:r>
            <a:r>
              <a:rPr lang="en-US" sz="2400" dirty="0">
                <a:solidFill>
                  <a:schemeClr val="tx1"/>
                </a:solidFill>
              </a:rPr>
              <a:t>M</a:t>
            </a:r>
          </a:p>
          <a:p>
            <a:pPr algn="ctr"/>
            <a:r>
              <a:rPr lang="en-US" sz="2400" dirty="0">
                <a:solidFill>
                  <a:schemeClr val="tx1"/>
                </a:solidFill>
              </a:rPr>
              <a:t>X (Formerly Twitter) Followers</a:t>
            </a:r>
          </a:p>
        </p:txBody>
      </p:sp>
      <p:pic>
        <p:nvPicPr>
          <p:cNvPr id="1026" name="Picture 2">
            <a:extLst>
              <a:ext uri="{FF2B5EF4-FFF2-40B4-BE49-F238E27FC236}">
                <a16:creationId xmlns:a16="http://schemas.microsoft.com/office/drawing/2014/main" id="{B15C2E44-D2B7-A68F-0817-21B9BFBD6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9062" y="2055813"/>
            <a:ext cx="557669" cy="5576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new Twitter X logo fails - Pimp my Type">
            <a:extLst>
              <a:ext uri="{FF2B5EF4-FFF2-40B4-BE49-F238E27FC236}">
                <a16:creationId xmlns:a16="http://schemas.microsoft.com/office/drawing/2014/main" id="{BE369B86-E1BF-6889-DDB3-13FC94A6A3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079" t="19757" r="32458" b="19236"/>
          <a:stretch>
            <a:fillRect/>
          </a:stretch>
        </p:blipFill>
        <p:spPr bwMode="auto">
          <a:xfrm>
            <a:off x="4846706" y="2451005"/>
            <a:ext cx="507178" cy="505348"/>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88439A1-6934-7BFC-29CA-E15E71FEE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9235" y="3077351"/>
            <a:ext cx="573361" cy="57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885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C26E34-A6A9-466B-0949-DA7F031F2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4DD304-B62A-8581-D88C-24797FB66492}"/>
              </a:ext>
            </a:extLst>
          </p:cNvPr>
          <p:cNvSpPr>
            <a:spLocks noGrp="1"/>
          </p:cNvSpPr>
          <p:nvPr>
            <p:ph type="title"/>
          </p:nvPr>
        </p:nvSpPr>
        <p:spPr>
          <a:xfrm>
            <a:off x="838200" y="-15766"/>
            <a:ext cx="10515600" cy="1325563"/>
          </a:xfrm>
        </p:spPr>
        <p:txBody>
          <a:bodyPr/>
          <a:lstStyle/>
          <a:p>
            <a:pPr algn="ctr"/>
            <a:r>
              <a:rPr lang="en-US" dirty="0"/>
              <a:t>Social Media Audit</a:t>
            </a:r>
          </a:p>
        </p:txBody>
      </p:sp>
      <p:graphicFrame>
        <p:nvGraphicFramePr>
          <p:cNvPr id="9" name="Content Placeholder 8">
            <a:extLst>
              <a:ext uri="{FF2B5EF4-FFF2-40B4-BE49-F238E27FC236}">
                <a16:creationId xmlns:a16="http://schemas.microsoft.com/office/drawing/2014/main" id="{D829ED7F-715E-66BC-A7B7-A4EE1BCFB09B}"/>
              </a:ext>
            </a:extLst>
          </p:cNvPr>
          <p:cNvGraphicFramePr>
            <a:graphicFrameLocks noGrp="1"/>
          </p:cNvGraphicFramePr>
          <p:nvPr>
            <p:ph idx="1"/>
            <p:extLst>
              <p:ext uri="{D42A27DB-BD31-4B8C-83A1-F6EECF244321}">
                <p14:modId xmlns:p14="http://schemas.microsoft.com/office/powerpoint/2010/main" val="2648605536"/>
              </p:ext>
            </p:extLst>
          </p:nvPr>
        </p:nvGraphicFramePr>
        <p:xfrm>
          <a:off x="346840" y="1073516"/>
          <a:ext cx="11540360" cy="5516880"/>
        </p:xfrm>
        <a:graphic>
          <a:graphicData uri="http://schemas.openxmlformats.org/drawingml/2006/table">
            <a:tbl>
              <a:tblPr firstRow="1" bandRow="1">
                <a:tableStyleId>{93296810-A885-4BE3-A3E7-6D5BEEA58F35}</a:tableStyleId>
              </a:tblPr>
              <a:tblGrid>
                <a:gridCol w="2885090">
                  <a:extLst>
                    <a:ext uri="{9D8B030D-6E8A-4147-A177-3AD203B41FA5}">
                      <a16:colId xmlns:a16="http://schemas.microsoft.com/office/drawing/2014/main" val="2167225543"/>
                    </a:ext>
                  </a:extLst>
                </a:gridCol>
                <a:gridCol w="2885090">
                  <a:extLst>
                    <a:ext uri="{9D8B030D-6E8A-4147-A177-3AD203B41FA5}">
                      <a16:colId xmlns:a16="http://schemas.microsoft.com/office/drawing/2014/main" val="4220429130"/>
                    </a:ext>
                  </a:extLst>
                </a:gridCol>
                <a:gridCol w="2885090">
                  <a:extLst>
                    <a:ext uri="{9D8B030D-6E8A-4147-A177-3AD203B41FA5}">
                      <a16:colId xmlns:a16="http://schemas.microsoft.com/office/drawing/2014/main" val="3118872592"/>
                    </a:ext>
                  </a:extLst>
                </a:gridCol>
                <a:gridCol w="2885090">
                  <a:extLst>
                    <a:ext uri="{9D8B030D-6E8A-4147-A177-3AD203B41FA5}">
                      <a16:colId xmlns:a16="http://schemas.microsoft.com/office/drawing/2014/main" val="862774954"/>
                    </a:ext>
                  </a:extLst>
                </a:gridCol>
              </a:tblGrid>
              <a:tr h="370840">
                <a:tc>
                  <a:txBody>
                    <a:bodyPr/>
                    <a:lstStyle/>
                    <a:p>
                      <a:endParaRPr lang="en-US" dirty="0"/>
                    </a:p>
                  </a:txBody>
                  <a:tcPr/>
                </a:tc>
                <a:tc>
                  <a:txBody>
                    <a:bodyPr/>
                    <a:lstStyle/>
                    <a:p>
                      <a:r>
                        <a:rPr lang="en-US" dirty="0"/>
                        <a:t>Spotify</a:t>
                      </a:r>
                    </a:p>
                  </a:txBody>
                  <a:tcPr/>
                </a:tc>
                <a:tc>
                  <a:txBody>
                    <a:bodyPr/>
                    <a:lstStyle/>
                    <a:p>
                      <a:r>
                        <a:rPr lang="en-US" dirty="0"/>
                        <a:t>Apple Music</a:t>
                      </a:r>
                    </a:p>
                  </a:txBody>
                  <a:tcPr/>
                </a:tc>
                <a:tc>
                  <a:txBody>
                    <a:bodyPr/>
                    <a:lstStyle/>
                    <a:p>
                      <a:r>
                        <a:rPr lang="en-US" dirty="0"/>
                        <a:t>Amazon Music</a:t>
                      </a:r>
                    </a:p>
                  </a:txBody>
                  <a:tcPr/>
                </a:tc>
                <a:extLst>
                  <a:ext uri="{0D108BD9-81ED-4DB2-BD59-A6C34878D82A}">
                    <a16:rowId xmlns:a16="http://schemas.microsoft.com/office/drawing/2014/main" val="2175012916"/>
                  </a:ext>
                </a:extLst>
              </a:tr>
              <a:tr h="370840">
                <a:tc>
                  <a:txBody>
                    <a:bodyPr/>
                    <a:lstStyle/>
                    <a:p>
                      <a:r>
                        <a:rPr lang="en-US" b="1" dirty="0"/>
                        <a:t>Platforms &amp; Handles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Facebook: </a:t>
                      </a:r>
                      <a:r>
                        <a:rPr lang="en-US" dirty="0">
                          <a:hlinkClick r:id="rId2"/>
                        </a:rPr>
                        <a:t>https://www.facebook.com/spotifyusa/?brand_redir=6243987495</a:t>
                      </a:r>
                      <a:r>
                        <a:rPr lang="en-US" dirty="0"/>
                        <a:t>, X, Instagram: </a:t>
                      </a:r>
                      <a:r>
                        <a:rPr lang="en-US" dirty="0">
                          <a:hlinkClick r:id="rId3"/>
                        </a:rPr>
                        <a:t>https://www.instagram.com/spotify/</a:t>
                      </a:r>
                      <a:r>
                        <a:rPr lang="en-US" dirty="0"/>
                        <a:t>, TikTok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Instagram: </a:t>
                      </a:r>
                      <a:r>
                        <a:rPr lang="en-US" sz="1800" dirty="0">
                          <a:solidFill>
                            <a:schemeClr val="tx1">
                              <a:alpha val="80000"/>
                            </a:schemeClr>
                          </a:solidFill>
                          <a:hlinkClick r:id="rId4"/>
                        </a:rPr>
                        <a:t>https://www.instagram.com/applemusic/</a:t>
                      </a:r>
                      <a:endParaRPr lang="en-US" sz="1800" dirty="0">
                        <a:solidFill>
                          <a:schemeClr val="tx1">
                            <a:alpha val="80000"/>
                          </a:schemeClr>
                        </a:solidFill>
                      </a:endParaRPr>
                    </a:p>
                    <a:p>
                      <a:endParaRPr lang="en-US" dirty="0"/>
                    </a:p>
                  </a:txBody>
                  <a:tcPr/>
                </a:tc>
                <a:tc>
                  <a:txBody>
                    <a:bodyPr/>
                    <a:lstStyle/>
                    <a:p>
                      <a:endParaRPr lang="en-US" dirty="0"/>
                    </a:p>
                  </a:txBody>
                  <a:tcPr/>
                </a:tc>
                <a:extLst>
                  <a:ext uri="{0D108BD9-81ED-4DB2-BD59-A6C34878D82A}">
                    <a16:rowId xmlns:a16="http://schemas.microsoft.com/office/drawing/2014/main" val="1456965215"/>
                  </a:ext>
                </a:extLst>
              </a:tr>
              <a:tr h="370840">
                <a:tc>
                  <a:txBody>
                    <a:bodyPr/>
                    <a:lstStyle/>
                    <a:p>
                      <a:r>
                        <a:rPr lang="en-US" b="1" dirty="0"/>
                        <a:t>Cadence </a:t>
                      </a:r>
                      <a:r>
                        <a:rPr lang="en-US" b="0" dirty="0"/>
                        <a:t>(avg posts/week for last 30 days)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03753385"/>
                  </a:ext>
                </a:extLst>
              </a:tr>
              <a:tr h="370840">
                <a:tc>
                  <a:txBody>
                    <a:bodyPr/>
                    <a:lstStyle/>
                    <a:p>
                      <a:r>
                        <a:rPr lang="en-US" b="1" dirty="0"/>
                        <a:t>Engagement Rate Per Post </a:t>
                      </a:r>
                      <a:r>
                        <a:rPr lang="en-US" b="0" dirty="0"/>
                        <a:t>(interactions / followers)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47468016"/>
                  </a:ext>
                </a:extLst>
              </a:tr>
              <a:tr h="370840">
                <a:tc>
                  <a:txBody>
                    <a:bodyPr/>
                    <a:lstStyle/>
                    <a:p>
                      <a:r>
                        <a:rPr lang="en-US" b="1" dirty="0"/>
                        <a:t>Top 3 Posts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12155453"/>
                  </a:ext>
                </a:extLst>
              </a:tr>
              <a:tr h="370840">
                <a:tc>
                  <a:txBody>
                    <a:bodyPr/>
                    <a:lstStyle/>
                    <a:p>
                      <a:r>
                        <a:rPr lang="en-US" b="1" dirty="0"/>
                        <a:t>Creator/UGC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83174830"/>
                  </a:ext>
                </a:extLst>
              </a:tr>
              <a:tr h="370840">
                <a:tc>
                  <a:txBody>
                    <a:bodyPr/>
                    <a:lstStyle/>
                    <a:p>
                      <a:r>
                        <a:rPr lang="en-US" b="1" dirty="0"/>
                        <a:t>Paid Signals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71085558"/>
                  </a:ext>
                </a:extLst>
              </a:tr>
              <a:tr h="370840">
                <a:tc>
                  <a:txBody>
                    <a:bodyPr/>
                    <a:lstStyle/>
                    <a:p>
                      <a:r>
                        <a:rPr lang="en-US" b="1" dirty="0"/>
                        <a:t>Community Care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033168"/>
                  </a:ext>
                </a:extLst>
              </a:tr>
              <a:tr h="370840">
                <a:tc>
                  <a:txBody>
                    <a:bodyPr/>
                    <a:lstStyle/>
                    <a:p>
                      <a:r>
                        <a:rPr lang="en-US" b="1" dirty="0"/>
                        <a:t>Content Pillars</a:t>
                      </a:r>
                    </a:p>
                  </a:txBody>
                  <a:tcPr/>
                </a:tc>
                <a:tc>
                  <a:txBody>
                    <a:bodyPr/>
                    <a:lstStyle/>
                    <a:p>
                      <a:r>
                        <a:rPr lang="en-US" dirty="0"/>
                        <a:t>Entertaining</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35079985"/>
                  </a:ext>
                </a:extLst>
              </a:tr>
            </a:tbl>
          </a:graphicData>
        </a:graphic>
      </p:graphicFrame>
    </p:spTree>
    <p:extLst>
      <p:ext uri="{BB962C8B-B14F-4D97-AF65-F5344CB8AC3E}">
        <p14:creationId xmlns:p14="http://schemas.microsoft.com/office/powerpoint/2010/main" val="64186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DD1949F-0C05-4B53-1710-4E3DEF28D250}"/>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7" name="Rectangle 16">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83BFA3-8D42-786F-C04D-7662FD47BA75}"/>
              </a:ext>
            </a:extLst>
          </p:cNvPr>
          <p:cNvSpPr>
            <a:spLocks noGrp="1"/>
          </p:cNvSpPr>
          <p:nvPr>
            <p:ph type="title"/>
          </p:nvPr>
        </p:nvSpPr>
        <p:spPr>
          <a:xfrm>
            <a:off x="876691" y="301843"/>
            <a:ext cx="10477109" cy="1003532"/>
          </a:xfrm>
        </p:spPr>
        <p:txBody>
          <a:bodyPr anchor="ctr">
            <a:normAutofit/>
          </a:bodyPr>
          <a:lstStyle/>
          <a:p>
            <a:r>
              <a:rPr lang="en-US" sz="3200" dirty="0">
                <a:solidFill>
                  <a:srgbClr val="FFFFFF"/>
                </a:solidFill>
              </a:rPr>
              <a:t>Spotify Social Media Audit</a:t>
            </a:r>
          </a:p>
        </p:txBody>
      </p:sp>
      <p:pic>
        <p:nvPicPr>
          <p:cNvPr id="11" name="Picture 10" descr="A green text on a black background&#10;&#10;AI-generated content may be incorrect.">
            <a:extLst>
              <a:ext uri="{FF2B5EF4-FFF2-40B4-BE49-F238E27FC236}">
                <a16:creationId xmlns:a16="http://schemas.microsoft.com/office/drawing/2014/main" id="{DDB7416C-D416-7FDA-9C03-DCF4BCC898B2}"/>
              </a:ext>
            </a:extLst>
          </p:cNvPr>
          <p:cNvPicPr>
            <a:picLocks noChangeAspect="1"/>
          </p:cNvPicPr>
          <p:nvPr/>
        </p:nvPicPr>
        <p:blipFill>
          <a:blip r:embed="rId2"/>
          <a:stretch>
            <a:fillRect/>
          </a:stretch>
        </p:blipFill>
        <p:spPr>
          <a:xfrm>
            <a:off x="9899045" y="6031697"/>
            <a:ext cx="2117559" cy="578919"/>
          </a:xfrm>
          <a:prstGeom prst="rect">
            <a:avLst/>
          </a:prstGeom>
        </p:spPr>
      </p:pic>
      <p:graphicFrame>
        <p:nvGraphicFramePr>
          <p:cNvPr id="10" name="Content Placeholder 9">
            <a:extLst>
              <a:ext uri="{FF2B5EF4-FFF2-40B4-BE49-F238E27FC236}">
                <a16:creationId xmlns:a16="http://schemas.microsoft.com/office/drawing/2014/main" id="{2901EE6F-1333-C4A7-FCA0-2AEFB04D5B48}"/>
              </a:ext>
            </a:extLst>
          </p:cNvPr>
          <p:cNvGraphicFramePr>
            <a:graphicFrameLocks noGrp="1"/>
          </p:cNvGraphicFramePr>
          <p:nvPr>
            <p:ph idx="1"/>
            <p:extLst>
              <p:ext uri="{D42A27DB-BD31-4B8C-83A1-F6EECF244321}">
                <p14:modId xmlns:p14="http://schemas.microsoft.com/office/powerpoint/2010/main" val="3214672150"/>
              </p:ext>
            </p:extLst>
          </p:nvPr>
        </p:nvGraphicFramePr>
        <p:xfrm>
          <a:off x="1555944" y="2608043"/>
          <a:ext cx="9080502" cy="2950464"/>
        </p:xfrm>
        <a:graphic>
          <a:graphicData uri="http://schemas.openxmlformats.org/drawingml/2006/table">
            <a:tbl>
              <a:tblPr firstRow="1" bandRow="1">
                <a:tableStyleId>{21E4AEA4-8DFA-4A89-87EB-49C32662AFE0}</a:tableStyleId>
              </a:tblPr>
              <a:tblGrid>
                <a:gridCol w="2626360">
                  <a:extLst>
                    <a:ext uri="{9D8B030D-6E8A-4147-A177-3AD203B41FA5}">
                      <a16:colId xmlns:a16="http://schemas.microsoft.com/office/drawing/2014/main" val="1632272165"/>
                    </a:ext>
                  </a:extLst>
                </a:gridCol>
                <a:gridCol w="1811444">
                  <a:extLst>
                    <a:ext uri="{9D8B030D-6E8A-4147-A177-3AD203B41FA5}">
                      <a16:colId xmlns:a16="http://schemas.microsoft.com/office/drawing/2014/main" val="1388541003"/>
                    </a:ext>
                  </a:extLst>
                </a:gridCol>
                <a:gridCol w="1555327">
                  <a:extLst>
                    <a:ext uri="{9D8B030D-6E8A-4147-A177-3AD203B41FA5}">
                      <a16:colId xmlns:a16="http://schemas.microsoft.com/office/drawing/2014/main" val="3461609636"/>
                    </a:ext>
                  </a:extLst>
                </a:gridCol>
                <a:gridCol w="1671744">
                  <a:extLst>
                    <a:ext uri="{9D8B030D-6E8A-4147-A177-3AD203B41FA5}">
                      <a16:colId xmlns:a16="http://schemas.microsoft.com/office/drawing/2014/main" val="395198142"/>
                    </a:ext>
                  </a:extLst>
                </a:gridCol>
                <a:gridCol w="1415627">
                  <a:extLst>
                    <a:ext uri="{9D8B030D-6E8A-4147-A177-3AD203B41FA5}">
                      <a16:colId xmlns:a16="http://schemas.microsoft.com/office/drawing/2014/main" val="621877897"/>
                    </a:ext>
                  </a:extLst>
                </a:gridCol>
              </a:tblGrid>
              <a:tr h="737616">
                <a:tc>
                  <a:txBody>
                    <a:bodyPr/>
                    <a:lstStyle/>
                    <a:p>
                      <a:r>
                        <a:rPr lang="en-US" sz="3300"/>
                        <a:t>Who</a:t>
                      </a:r>
                    </a:p>
                  </a:txBody>
                  <a:tcPr marL="167640" marR="167640" marT="83820" marB="83820"/>
                </a:tc>
                <a:tc>
                  <a:txBody>
                    <a:bodyPr/>
                    <a:lstStyle/>
                    <a:p>
                      <a:r>
                        <a:rPr lang="en-US" sz="3300"/>
                        <a:t>Where</a:t>
                      </a:r>
                    </a:p>
                  </a:txBody>
                  <a:tcPr marL="167640" marR="167640" marT="83820" marB="83820"/>
                </a:tc>
                <a:tc>
                  <a:txBody>
                    <a:bodyPr/>
                    <a:lstStyle/>
                    <a:p>
                      <a:r>
                        <a:rPr lang="en-US" sz="3300"/>
                        <a:t>What</a:t>
                      </a:r>
                    </a:p>
                  </a:txBody>
                  <a:tcPr marL="167640" marR="167640" marT="83820" marB="83820"/>
                </a:tc>
                <a:tc>
                  <a:txBody>
                    <a:bodyPr/>
                    <a:lstStyle/>
                    <a:p>
                      <a:r>
                        <a:rPr lang="en-US" sz="3300"/>
                        <a:t>When</a:t>
                      </a:r>
                    </a:p>
                  </a:txBody>
                  <a:tcPr marL="167640" marR="167640" marT="83820" marB="83820"/>
                </a:tc>
                <a:tc>
                  <a:txBody>
                    <a:bodyPr/>
                    <a:lstStyle/>
                    <a:p>
                      <a:r>
                        <a:rPr lang="en-US" sz="3300"/>
                        <a:t>Why</a:t>
                      </a:r>
                    </a:p>
                  </a:txBody>
                  <a:tcPr marL="167640" marR="167640" marT="83820" marB="83820"/>
                </a:tc>
                <a:extLst>
                  <a:ext uri="{0D108BD9-81ED-4DB2-BD59-A6C34878D82A}">
                    <a16:rowId xmlns:a16="http://schemas.microsoft.com/office/drawing/2014/main" val="110485087"/>
                  </a:ext>
                </a:extLst>
              </a:tr>
              <a:tr h="737616">
                <a:tc>
                  <a:txBody>
                    <a:bodyPr/>
                    <a:lstStyle/>
                    <a:p>
                      <a:r>
                        <a:rPr lang="en-US" sz="3300"/>
                        <a:t>Spotify</a:t>
                      </a:r>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extLst>
                  <a:ext uri="{0D108BD9-81ED-4DB2-BD59-A6C34878D82A}">
                    <a16:rowId xmlns:a16="http://schemas.microsoft.com/office/drawing/2014/main" val="1612400818"/>
                  </a:ext>
                </a:extLst>
              </a:tr>
              <a:tr h="737616">
                <a:tc>
                  <a:txBody>
                    <a:bodyPr/>
                    <a:lstStyle/>
                    <a:p>
                      <a:r>
                        <a:rPr lang="en-US" sz="3300"/>
                        <a:t>Consumer</a:t>
                      </a:r>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extLst>
                  <a:ext uri="{0D108BD9-81ED-4DB2-BD59-A6C34878D82A}">
                    <a16:rowId xmlns:a16="http://schemas.microsoft.com/office/drawing/2014/main" val="2183813018"/>
                  </a:ext>
                </a:extLst>
              </a:tr>
              <a:tr h="737616">
                <a:tc>
                  <a:txBody>
                    <a:bodyPr/>
                    <a:lstStyle/>
                    <a:p>
                      <a:r>
                        <a:rPr lang="en-US" sz="3300"/>
                        <a:t>Competitor</a:t>
                      </a:r>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tc>
                  <a:txBody>
                    <a:bodyPr/>
                    <a:lstStyle/>
                    <a:p>
                      <a:endParaRPr lang="en-US" sz="3300"/>
                    </a:p>
                  </a:txBody>
                  <a:tcPr marL="167640" marR="167640" marT="83820" marB="83820"/>
                </a:tc>
                <a:extLst>
                  <a:ext uri="{0D108BD9-81ED-4DB2-BD59-A6C34878D82A}">
                    <a16:rowId xmlns:a16="http://schemas.microsoft.com/office/drawing/2014/main" val="3658434926"/>
                  </a:ext>
                </a:extLst>
              </a:tr>
            </a:tbl>
          </a:graphicData>
        </a:graphic>
      </p:graphicFrame>
    </p:spTree>
    <p:extLst>
      <p:ext uri="{BB962C8B-B14F-4D97-AF65-F5344CB8AC3E}">
        <p14:creationId xmlns:p14="http://schemas.microsoft.com/office/powerpoint/2010/main" val="12814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5228-D9DC-507E-598E-CDE517AC62A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3B59F0E-B498-5344-7B4F-471AA4C4310B}"/>
              </a:ext>
            </a:extLst>
          </p:cNvPr>
          <p:cNvSpPr/>
          <p:nvPr/>
        </p:nvSpPr>
        <p:spPr>
          <a:xfrm>
            <a:off x="6888720" y="0"/>
            <a:ext cx="5303280" cy="6858000"/>
          </a:xfrm>
          <a:prstGeom prst="rect">
            <a:avLst/>
          </a:prstGeom>
          <a:solidFill>
            <a:schemeClr val="accent2">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B895AC-F65C-70AD-87A0-F9F25E66367A}"/>
              </a:ext>
            </a:extLst>
          </p:cNvPr>
          <p:cNvSpPr>
            <a:spLocks noGrp="1"/>
          </p:cNvSpPr>
          <p:nvPr>
            <p:ph type="title"/>
          </p:nvPr>
        </p:nvSpPr>
        <p:spPr>
          <a:xfrm>
            <a:off x="310319" y="300572"/>
            <a:ext cx="10515600" cy="1325563"/>
          </a:xfrm>
        </p:spPr>
        <p:txBody>
          <a:bodyPr/>
          <a:lstStyle/>
          <a:p>
            <a:r>
              <a:rPr lang="en-US" dirty="0"/>
              <a:t>Keyword List</a:t>
            </a:r>
          </a:p>
        </p:txBody>
      </p:sp>
      <p:sp>
        <p:nvSpPr>
          <p:cNvPr id="4" name="Content Placeholder 3">
            <a:extLst>
              <a:ext uri="{FF2B5EF4-FFF2-40B4-BE49-F238E27FC236}">
                <a16:creationId xmlns:a16="http://schemas.microsoft.com/office/drawing/2014/main" id="{23F6EF40-62DF-CAC0-701E-79ACBA5D9CAE}"/>
              </a:ext>
            </a:extLst>
          </p:cNvPr>
          <p:cNvSpPr>
            <a:spLocks noGrp="1"/>
          </p:cNvSpPr>
          <p:nvPr>
            <p:ph idx="1"/>
          </p:nvPr>
        </p:nvSpPr>
        <p:spPr>
          <a:xfrm>
            <a:off x="7087990" y="3429000"/>
            <a:ext cx="5343291" cy="4351338"/>
          </a:xfrm>
        </p:spPr>
        <p:txBody>
          <a:bodyPr>
            <a:normAutofit/>
          </a:bodyPr>
          <a:lstStyle/>
          <a:p>
            <a:pPr marL="0" indent="0" algn="ctr">
              <a:buNone/>
            </a:pPr>
            <a:r>
              <a:rPr lang="en-US" sz="2400" b="1" u="sng" dirty="0"/>
              <a:t>Hashtags </a:t>
            </a:r>
          </a:p>
          <a:p>
            <a:r>
              <a:rPr lang="en-US" sz="2400" b="1" dirty="0"/>
              <a:t>Event-Related: </a:t>
            </a:r>
            <a:r>
              <a:rPr lang="en-US" sz="2400" dirty="0"/>
              <a:t>#VMAs (MTV Video Music Awards), #Coachella, #Lollapalooza, #AMAs (American Music Awards)</a:t>
            </a:r>
          </a:p>
          <a:p>
            <a:r>
              <a:rPr lang="en-US" sz="2400" b="1" dirty="0"/>
              <a:t>Campaigns: </a:t>
            </a:r>
            <a:r>
              <a:rPr lang="en-US" sz="2400" dirty="0"/>
              <a:t>#</a:t>
            </a:r>
            <a:r>
              <a:rPr lang="en-US" sz="2400" dirty="0" err="1"/>
              <a:t>SpotifyWrapped</a:t>
            </a:r>
            <a:endParaRPr lang="en-US" sz="2400" dirty="0"/>
          </a:p>
        </p:txBody>
      </p:sp>
      <p:sp>
        <p:nvSpPr>
          <p:cNvPr id="8" name="Content Placeholder 3">
            <a:extLst>
              <a:ext uri="{FF2B5EF4-FFF2-40B4-BE49-F238E27FC236}">
                <a16:creationId xmlns:a16="http://schemas.microsoft.com/office/drawing/2014/main" id="{A2AD0D45-7024-ABCA-5060-BF8E68BED125}"/>
              </a:ext>
            </a:extLst>
          </p:cNvPr>
          <p:cNvSpPr txBox="1">
            <a:spLocks/>
          </p:cNvSpPr>
          <p:nvPr/>
        </p:nvSpPr>
        <p:spPr>
          <a:xfrm>
            <a:off x="7243890" y="417527"/>
            <a:ext cx="49881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t>Brand Keywords</a:t>
            </a:r>
          </a:p>
          <a:p>
            <a:pPr marL="0" indent="0">
              <a:buNone/>
            </a:pPr>
            <a:r>
              <a:rPr lang="en-US" sz="2400" b="1" dirty="0"/>
              <a:t>Relevant Trending Keywords:</a:t>
            </a:r>
          </a:p>
          <a:p>
            <a:r>
              <a:rPr lang="en-US" sz="2400" dirty="0"/>
              <a:t>VMAs 2025 Winners</a:t>
            </a:r>
          </a:p>
          <a:p>
            <a:r>
              <a:rPr lang="en-US" sz="2400" dirty="0"/>
              <a:t>Ricky Martin</a:t>
            </a:r>
          </a:p>
          <a:p>
            <a:r>
              <a:rPr lang="en-US" sz="2400" dirty="0"/>
              <a:t>Yungblud</a:t>
            </a:r>
          </a:p>
          <a:p>
            <a:r>
              <a:rPr lang="en-US" sz="2400" dirty="0"/>
              <a:t>Tate McRae  </a:t>
            </a:r>
          </a:p>
          <a:p>
            <a:endParaRPr lang="en-US" dirty="0"/>
          </a:p>
        </p:txBody>
      </p:sp>
      <p:pic>
        <p:nvPicPr>
          <p:cNvPr id="10" name="Picture 9" descr="A screenshot of a computer&#10;&#10;AI-generated content may be incorrect.">
            <a:extLst>
              <a:ext uri="{FF2B5EF4-FFF2-40B4-BE49-F238E27FC236}">
                <a16:creationId xmlns:a16="http://schemas.microsoft.com/office/drawing/2014/main" id="{4A4F7FC4-1A80-E924-9FEC-83853EFC025F}"/>
              </a:ext>
            </a:extLst>
          </p:cNvPr>
          <p:cNvPicPr>
            <a:picLocks noChangeAspect="1"/>
          </p:cNvPicPr>
          <p:nvPr/>
        </p:nvPicPr>
        <p:blipFill>
          <a:blip r:embed="rId3"/>
          <a:srcRect r="844"/>
          <a:stretch>
            <a:fillRect/>
          </a:stretch>
        </p:blipFill>
        <p:spPr>
          <a:xfrm>
            <a:off x="215989" y="2537961"/>
            <a:ext cx="6339120" cy="2615346"/>
          </a:xfrm>
          <a:prstGeom prst="rect">
            <a:avLst/>
          </a:prstGeom>
        </p:spPr>
      </p:pic>
      <p:sp>
        <p:nvSpPr>
          <p:cNvPr id="12" name="TextBox 11">
            <a:extLst>
              <a:ext uri="{FF2B5EF4-FFF2-40B4-BE49-F238E27FC236}">
                <a16:creationId xmlns:a16="http://schemas.microsoft.com/office/drawing/2014/main" id="{1E155D65-A4B5-F357-D212-446E6C98E62A}"/>
              </a:ext>
            </a:extLst>
          </p:cNvPr>
          <p:cNvSpPr txBox="1"/>
          <p:nvPr/>
        </p:nvSpPr>
        <p:spPr>
          <a:xfrm>
            <a:off x="310319" y="5153307"/>
            <a:ext cx="633911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tx1"/>
                </a:solidFill>
                <a:effectLst/>
                <a:latin typeface="+mn-lt"/>
                <a:ea typeface="+mn-ea"/>
                <a:cs typeface="+mn-cs"/>
              </a:rPr>
              <a:t>Google. (n.d.). </a:t>
            </a:r>
            <a:r>
              <a:rPr lang="en-US" sz="1600" b="0" i="1" u="none" strike="noStrike" kern="1200" dirty="0">
                <a:solidFill>
                  <a:schemeClr val="tx1"/>
                </a:solidFill>
                <a:effectLst/>
                <a:latin typeface="+mn-lt"/>
                <a:ea typeface="+mn-ea"/>
                <a:cs typeface="+mn-cs"/>
              </a:rPr>
              <a:t>Trending now</a:t>
            </a:r>
            <a:r>
              <a:rPr lang="en-US" sz="1600" b="0" i="0" u="none" strike="noStrike" kern="1200" dirty="0">
                <a:solidFill>
                  <a:schemeClr val="tx1"/>
                </a:solidFill>
                <a:effectLst/>
                <a:latin typeface="+mn-lt"/>
                <a:ea typeface="+mn-ea"/>
                <a:cs typeface="+mn-cs"/>
              </a:rPr>
              <a:t>. Google Trends. https://</a:t>
            </a:r>
            <a:r>
              <a:rPr lang="en-US" sz="1600" b="0" i="0" u="none" strike="noStrike" kern="1200" dirty="0" err="1">
                <a:solidFill>
                  <a:schemeClr val="tx1"/>
                </a:solidFill>
                <a:effectLst/>
                <a:latin typeface="+mn-lt"/>
                <a:ea typeface="+mn-ea"/>
                <a:cs typeface="+mn-cs"/>
              </a:rPr>
              <a:t>trends.google.com</a:t>
            </a:r>
            <a:r>
              <a:rPr lang="en-US" sz="1600" b="0" i="0" u="none" strike="noStrike" kern="1200" dirty="0">
                <a:solidFill>
                  <a:schemeClr val="tx1"/>
                </a:solidFill>
                <a:effectLst/>
                <a:latin typeface="+mn-lt"/>
                <a:ea typeface="+mn-ea"/>
                <a:cs typeface="+mn-cs"/>
              </a:rPr>
              <a:t>/</a:t>
            </a:r>
            <a:r>
              <a:rPr lang="en-US" sz="1600" b="0" i="0" u="none" strike="noStrike" kern="1200" dirty="0" err="1">
                <a:solidFill>
                  <a:schemeClr val="tx1"/>
                </a:solidFill>
                <a:effectLst/>
                <a:latin typeface="+mn-lt"/>
                <a:ea typeface="+mn-ea"/>
                <a:cs typeface="+mn-cs"/>
              </a:rPr>
              <a:t>trending?geo</a:t>
            </a:r>
            <a:r>
              <a:rPr lang="en-US" sz="1600" b="0" i="0" u="none" strike="noStrike" kern="1200" dirty="0">
                <a:solidFill>
                  <a:schemeClr val="tx1"/>
                </a:solidFill>
                <a:effectLst/>
                <a:latin typeface="+mn-lt"/>
                <a:ea typeface="+mn-ea"/>
                <a:cs typeface="+mn-cs"/>
              </a:rPr>
              <a:t>=</a:t>
            </a:r>
            <a:r>
              <a:rPr lang="en-US" sz="1600" b="0" i="0" u="none" strike="noStrike" kern="1200" dirty="0" err="1">
                <a:solidFill>
                  <a:schemeClr val="tx1"/>
                </a:solidFill>
                <a:effectLst/>
                <a:latin typeface="+mn-lt"/>
                <a:ea typeface="+mn-ea"/>
                <a:cs typeface="+mn-cs"/>
              </a:rPr>
              <a:t>US&amp;hl</a:t>
            </a:r>
            <a:r>
              <a:rPr lang="en-US" sz="1600" b="0" i="0" u="none" strike="noStrike" kern="1200" dirty="0">
                <a:solidFill>
                  <a:schemeClr val="tx1"/>
                </a:solidFill>
                <a:effectLst/>
                <a:latin typeface="+mn-lt"/>
                <a:ea typeface="+mn-ea"/>
                <a:cs typeface="+mn-cs"/>
              </a:rPr>
              <a:t>=</a:t>
            </a:r>
            <a:r>
              <a:rPr lang="en-US" sz="1600" b="0" i="0" u="none" strike="noStrike" kern="1200" dirty="0" err="1">
                <a:solidFill>
                  <a:schemeClr val="tx1"/>
                </a:solidFill>
                <a:effectLst/>
                <a:latin typeface="+mn-lt"/>
                <a:ea typeface="+mn-ea"/>
                <a:cs typeface="+mn-cs"/>
              </a:rPr>
              <a:t>en-US&amp;category</a:t>
            </a:r>
            <a:r>
              <a:rPr lang="en-US" sz="1600" b="0" i="0" u="none" strike="noStrike" kern="1200" dirty="0">
                <a:solidFill>
                  <a:schemeClr val="tx1"/>
                </a:solidFill>
                <a:effectLst/>
                <a:latin typeface="+mn-lt"/>
                <a:ea typeface="+mn-ea"/>
                <a:cs typeface="+mn-cs"/>
              </a:rPr>
              <a:t>=4 </a:t>
            </a:r>
          </a:p>
        </p:txBody>
      </p:sp>
      <p:sp>
        <p:nvSpPr>
          <p:cNvPr id="3" name="TextBox 2">
            <a:extLst>
              <a:ext uri="{FF2B5EF4-FFF2-40B4-BE49-F238E27FC236}">
                <a16:creationId xmlns:a16="http://schemas.microsoft.com/office/drawing/2014/main" id="{F4A8C8A5-1BFE-58FE-1B22-E920DC44485A}"/>
              </a:ext>
            </a:extLst>
          </p:cNvPr>
          <p:cNvSpPr txBox="1"/>
          <p:nvPr/>
        </p:nvSpPr>
        <p:spPr>
          <a:xfrm>
            <a:off x="310319" y="1548129"/>
            <a:ext cx="587117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These keywords and hashtags will help reach the desired target audience and help to track campaign performance. </a:t>
            </a:r>
          </a:p>
        </p:txBody>
      </p:sp>
    </p:spTree>
    <p:extLst>
      <p:ext uri="{BB962C8B-B14F-4D97-AF65-F5344CB8AC3E}">
        <p14:creationId xmlns:p14="http://schemas.microsoft.com/office/powerpoint/2010/main" val="3326215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968</TotalTime>
  <Words>1356</Words>
  <Application>Microsoft Macintosh PowerPoint</Application>
  <PresentationFormat>Widescreen</PresentationFormat>
  <Paragraphs>163</Paragraphs>
  <Slides>17</Slides>
  <Notes>13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 Chancery</vt:lpstr>
      <vt:lpstr>Aptos</vt:lpstr>
      <vt:lpstr>Aptos Display</vt:lpstr>
      <vt:lpstr>Arial</vt:lpstr>
      <vt:lpstr>Bauhaus 93</vt:lpstr>
      <vt:lpstr>Office Theme</vt:lpstr>
      <vt:lpstr>Spotify</vt:lpstr>
      <vt:lpstr>Spotify</vt:lpstr>
      <vt:lpstr>PowerPoint Presentation</vt:lpstr>
      <vt:lpstr>Competitors</vt:lpstr>
      <vt:lpstr>Social Media Audit</vt:lpstr>
      <vt:lpstr>Social Media Audit</vt:lpstr>
      <vt:lpstr>Social Media Audit</vt:lpstr>
      <vt:lpstr>Spotify Social Media Audit</vt:lpstr>
      <vt:lpstr>Keyword List</vt:lpstr>
      <vt:lpstr>Key Insights</vt:lpstr>
      <vt:lpstr>Key Insights – Ideas for Social Strategies</vt:lpstr>
      <vt:lpstr>Key Insights – Ideas for Social Strategies</vt:lpstr>
      <vt:lpstr>Key Insights – Ideas for Social Strategies</vt:lpstr>
      <vt:lpstr>Listening           Action Loop</vt:lpstr>
      <vt:lpstr>Business Objectives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Hannah Wilkinson</dc:creator>
  <cp:lastModifiedBy>Hannah Wilkinson</cp:lastModifiedBy>
  <cp:revision>326</cp:revision>
  <dcterms:created xsi:type="dcterms:W3CDTF">2025-09-04T00:31:24Z</dcterms:created>
  <dcterms:modified xsi:type="dcterms:W3CDTF">2025-09-09T03:50:32Z</dcterms:modified>
</cp:coreProperties>
</file>